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4"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63" r:id="rId22"/>
    <p:sldId id="279" r:id="rId23"/>
    <p:sldId id="289" r:id="rId24"/>
    <p:sldId id="290" r:id="rId25"/>
    <p:sldId id="293" r:id="rId26"/>
    <p:sldId id="295" r:id="rId27"/>
    <p:sldId id="296" r:id="rId28"/>
    <p:sldId id="297" r:id="rId2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tr-T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tr-T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tr-T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tr-TR"/>
            </a:p>
          </p:txBody>
        </p:sp>
      </p:grpSp>
      <p:sp>
        <p:nvSpPr>
          <p:cNvPr id="6144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614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tr-TR"/>
          </a:p>
        </p:txBody>
      </p:sp>
      <p:sp>
        <p:nvSpPr>
          <p:cNvPr id="11" name="Rectangle 10"/>
          <p:cNvSpPr>
            <a:spLocks noGrp="1" noChangeArrowheads="1"/>
          </p:cNvSpPr>
          <p:nvPr>
            <p:ph type="ftr" sz="quarter" idx="11"/>
          </p:nvPr>
        </p:nvSpPr>
        <p:spPr/>
        <p:txBody>
          <a:bodyPr/>
          <a:lstStyle>
            <a:lvl1pPr algn="r">
              <a:defRPr/>
            </a:lvl1pPr>
          </a:lstStyle>
          <a:p>
            <a:pPr>
              <a:defRPr/>
            </a:pPr>
            <a:endParaRPr lang="tr-T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BA82A2-4B22-4843-B90A-64F9247AE8F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7A600789-6F27-4AE8-8CA0-95C18EB4A78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A638C1D6-2D73-4B63-B45F-4B3E45BBE0A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21B6A2B0-B443-43EE-BCC0-92AC3F41E66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71966907-A08A-402A-A9E5-E3C40981294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7AC95A0E-67CA-449B-AE2C-033FA6878EEE}"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63FF2D61-674E-47C0-8AE5-DBD8D0FF160C}"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56BB8D30-CAAA-43E6-9595-27705259F43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2F080C7A-74F2-4727-8BDD-3EDC95644FC2}"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059CB882-14B1-4EA6-B049-63CBACF9F46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D85FE582-CAF4-40EE-A92B-CB1DDC6A491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6042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tr-TR"/>
              </a:p>
            </p:txBody>
          </p:sp>
          <p:sp>
            <p:nvSpPr>
              <p:cNvPr id="6042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tr-TR"/>
              </a:p>
            </p:txBody>
          </p:sp>
        </p:grpSp>
        <p:grpSp>
          <p:nvGrpSpPr>
            <p:cNvPr id="1033" name="Group 6"/>
            <p:cNvGrpSpPr>
              <a:grpSpLocks/>
            </p:cNvGrpSpPr>
            <p:nvPr/>
          </p:nvGrpSpPr>
          <p:grpSpPr bwMode="auto">
            <a:xfrm>
              <a:off x="144" y="1248"/>
              <a:ext cx="4656" cy="201"/>
              <a:chOff x="144" y="1248"/>
              <a:chExt cx="4656" cy="201"/>
            </a:xfrm>
          </p:grpSpPr>
          <p:sp>
            <p:nvSpPr>
              <p:cNvPr id="6042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tr-TR"/>
              </a:p>
            </p:txBody>
          </p:sp>
          <p:sp>
            <p:nvSpPr>
              <p:cNvPr id="6042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tr-T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042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tr-TR"/>
          </a:p>
        </p:txBody>
      </p:sp>
      <p:sp>
        <p:nvSpPr>
          <p:cNvPr id="6042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tr-TR"/>
          </a:p>
        </p:txBody>
      </p:sp>
      <p:sp>
        <p:nvSpPr>
          <p:cNvPr id="6042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B6A01D81-ACDC-4A76-9647-5BD67A9D5BC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4724400" y="838200"/>
            <a:ext cx="4267200" cy="3200400"/>
          </a:xfrm>
        </p:spPr>
        <p:txBody>
          <a:bodyPr/>
          <a:lstStyle/>
          <a:p>
            <a:pPr eaLnBrk="1" hangingPunct="1"/>
            <a:r>
              <a:rPr lang="tr-TR" sz="4800" b="1" smtClean="0"/>
              <a:t>HASTA ve YAŞLI BAKIM ALANI</a:t>
            </a:r>
          </a:p>
          <a:p>
            <a:pPr eaLnBrk="1" hangingPunct="1"/>
            <a:r>
              <a:rPr lang="tr-TR" sz="4800" b="1" smtClean="0"/>
              <a:t>TANITIMI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plus(in)">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plus(in)">
                                      <p:cBhvr>
                                        <p:cTn id="12" dur="10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tr-TR" smtClean="0"/>
              <a:t>GÖREVLERİ</a:t>
            </a:r>
          </a:p>
        </p:txBody>
      </p:sp>
      <p:sp>
        <p:nvSpPr>
          <p:cNvPr id="16387" name="Rectangle 3"/>
          <p:cNvSpPr>
            <a:spLocks noGrp="1" noChangeArrowheads="1"/>
          </p:cNvSpPr>
          <p:nvPr>
            <p:ph type="body" idx="1"/>
          </p:nvPr>
        </p:nvSpPr>
        <p:spPr/>
        <p:txBody>
          <a:bodyPr/>
          <a:lstStyle/>
          <a:p>
            <a:pPr marL="381000" indent="-381000" eaLnBrk="1" hangingPunct="1">
              <a:lnSpc>
                <a:spcPct val="80000"/>
              </a:lnSpc>
              <a:buFontTx/>
              <a:buAutoNum type="arabicPeriod"/>
            </a:pPr>
            <a:r>
              <a:rPr lang="tr-TR" sz="1800" smtClean="0"/>
              <a:t>Hekim tarafından yazılı olarak verilen tedavileri belirlenen esaslar doğrultusunda uygular. Bu süreçte hasta ve çalışan güvenliği açısından gerekli tedbirleri alır.</a:t>
            </a:r>
          </a:p>
          <a:p>
            <a:pPr marL="381000" indent="-381000" eaLnBrk="1" hangingPunct="1">
              <a:lnSpc>
                <a:spcPct val="80000"/>
              </a:lnSpc>
              <a:buFontTx/>
              <a:buAutoNum type="arabicPeriod"/>
            </a:pPr>
            <a:r>
              <a:rPr lang="tr-TR" sz="1800" smtClean="0"/>
              <a:t>Tıbbi tanı ve tedavi işlemlerinin hizmetten faydalanana zarar vereceğini öngördüğü durumlarda, ilgili hekim ile durumu kayıt altına alarak hekimin yazılı talebi üzerine söz konusu işlemi uygular.</a:t>
            </a:r>
          </a:p>
          <a:p>
            <a:pPr marL="381000" indent="-381000" eaLnBrk="1" hangingPunct="1">
              <a:lnSpc>
                <a:spcPct val="80000"/>
              </a:lnSpc>
              <a:buFontTx/>
              <a:buAutoNum type="arabicPeriod"/>
            </a:pPr>
            <a:r>
              <a:rPr lang="tr-TR" sz="1800" smtClean="0"/>
              <a:t>Tıbbî tanı ve tedavi girişimlerinin hasta üzerindeki etkilerini izler, istenmeyen durumların oluşması halinde gerekli kayıtları tutarak hekime bildirir ve gerekli önlemleri alır.</a:t>
            </a:r>
          </a:p>
          <a:p>
            <a:pPr marL="381000" indent="-381000" eaLnBrk="1" hangingPunct="1">
              <a:lnSpc>
                <a:spcPct val="80000"/>
              </a:lnSpc>
              <a:buFontTx/>
              <a:buAutoNum type="arabicPeriod"/>
            </a:pPr>
            <a:r>
              <a:rPr lang="tr-TR" sz="1800" smtClean="0"/>
              <a:t>Hastanın bulunduğu ortamı uygunluk yönünden değerlendirir ve gerekli düzenlemelerin (ısı, ışık, havalandırma, hijyen, tekstil, zemin duvarlar vb.) yapılmasını sağlar. </a:t>
            </a:r>
          </a:p>
          <a:p>
            <a:pPr marL="381000" indent="-381000" eaLnBrk="1" hangingPunct="1">
              <a:lnSpc>
                <a:spcPct val="80000"/>
              </a:lnSpc>
              <a:buFontTx/>
              <a:buAutoNum type="arabicPeriod"/>
            </a:pPr>
            <a:r>
              <a:rPr lang="tr-TR" sz="1800" smtClean="0"/>
              <a:t>Hasta bireyin ve ailesinin eğitim ve danışmanlık ihtiyacının belirlenmesi ve yerine getirilmesini sağlar.</a:t>
            </a:r>
            <a:br>
              <a:rPr lang="tr-TR" sz="1800" smtClean="0"/>
            </a:br>
            <a:endParaRPr lang="tr-T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from="(-#ppt_w/2)" to="(#ppt_x)" calcmode="lin" valueType="num">
                                      <p:cBhvr>
                                        <p:cTn id="7" dur="600" fill="hold">
                                          <p:stCondLst>
                                            <p:cond delay="0"/>
                                          </p:stCondLst>
                                        </p:cTn>
                                        <p:tgtEl>
                                          <p:spTgt spid="16386"/>
                                        </p:tgtEl>
                                        <p:attrNameLst>
                                          <p:attrName>ppt_x</p:attrName>
                                        </p:attrNameLst>
                                      </p:cBhvr>
                                    </p:anim>
                                    <p:anim from="0" to="-1.0" calcmode="lin" valueType="num">
                                      <p:cBhvr>
                                        <p:cTn id="8" dur="200" decel="50000" autoRev="1" fill="hold">
                                          <p:stCondLst>
                                            <p:cond delay="600"/>
                                          </p:stCondLst>
                                        </p:cTn>
                                        <p:tgtEl>
                                          <p:spTgt spid="16386"/>
                                        </p:tgtEl>
                                        <p:attrNameLst>
                                          <p:attrName>xshear</p:attrName>
                                        </p:attrNameLst>
                                      </p:cBhvr>
                                    </p:anim>
                                    <p:animScale>
                                      <p:cBhvr>
                                        <p:cTn id="9" dur="200" decel="100000" autoRev="1" fill="hold">
                                          <p:stCondLst>
                                            <p:cond delay="600"/>
                                          </p:stCondLst>
                                        </p:cTn>
                                        <p:tgtEl>
                                          <p:spTgt spid="16386"/>
                                        </p:tgtEl>
                                      </p:cBhvr>
                                      <p:from x="100000" y="100000"/>
                                      <p:to x="80000" y="100000"/>
                                    </p:animScale>
                                    <p:anim by="(#ppt_h/3+#ppt_w*0.1)" calcmode="lin" valueType="num">
                                      <p:cBhvr additive="sum">
                                        <p:cTn id="10" dur="200" decel="100000" autoRev="1" fill="hold">
                                          <p:stCondLst>
                                            <p:cond delay="600"/>
                                          </p:stCondLst>
                                        </p:cTn>
                                        <p:tgtEl>
                                          <p:spTgt spid="1638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 calcmode="lin" valueType="num">
                                      <p:cBhvr additive="base">
                                        <p:cTn id="15"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 calcmode="lin" valueType="num">
                                      <p:cBhvr additive="base">
                                        <p:cTn id="2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16387">
                                            <p:txEl>
                                              <p:pRg st="2" end="2"/>
                                            </p:txEl>
                                          </p:spTgt>
                                        </p:tgtEl>
                                        <p:attrNameLst>
                                          <p:attrName>style.visibility</p:attrName>
                                        </p:attrNameLst>
                                      </p:cBhvr>
                                      <p:to>
                                        <p:strVal val="visible"/>
                                      </p:to>
                                    </p:set>
                                    <p:anim calcmode="lin" valueType="num">
                                      <p:cBhvr additive="base">
                                        <p:cTn id="2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nodeType="clickEffect">
                                  <p:stCondLst>
                                    <p:cond delay="0"/>
                                  </p:stCondLst>
                                  <p:childTnLst>
                                    <p:set>
                                      <p:cBhvr>
                                        <p:cTn id="32" dur="1" fill="hold">
                                          <p:stCondLst>
                                            <p:cond delay="0"/>
                                          </p:stCondLst>
                                        </p:cTn>
                                        <p:tgtEl>
                                          <p:spTgt spid="16387">
                                            <p:txEl>
                                              <p:pRg st="3" end="3"/>
                                            </p:txEl>
                                          </p:spTgt>
                                        </p:tgtEl>
                                        <p:attrNameLst>
                                          <p:attrName>style.visibility</p:attrName>
                                        </p:attrNameLst>
                                      </p:cBhvr>
                                      <p:to>
                                        <p:strVal val="visible"/>
                                      </p:to>
                                    </p:set>
                                    <p:anim calcmode="lin" valueType="num">
                                      <p:cBhvr additive="base">
                                        <p:cTn id="33"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additive="base">
                                        <p:cTn id="39"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marL="381000" indent="-381000" eaLnBrk="1" hangingPunct="1">
              <a:lnSpc>
                <a:spcPct val="80000"/>
              </a:lnSpc>
              <a:buFontTx/>
              <a:buAutoNum type="arabicPeriod" startAt="6"/>
            </a:pPr>
            <a:r>
              <a:rPr lang="tr-TR" sz="1800" smtClean="0"/>
              <a:t>Hastanın her türlü hareket gereksinimini yerine getirir, yatak içi-dışı egzersizlerini yaptırır. </a:t>
            </a:r>
          </a:p>
          <a:p>
            <a:pPr marL="381000" indent="-381000" eaLnBrk="1" hangingPunct="1">
              <a:lnSpc>
                <a:spcPct val="80000"/>
              </a:lnSpc>
              <a:buFontTx/>
              <a:buAutoNum type="arabicPeriod" startAt="6"/>
            </a:pPr>
            <a:r>
              <a:rPr lang="tr-TR" sz="1800" smtClean="0"/>
              <a:t>Hastanın mobilizasyonunu sağlar.</a:t>
            </a:r>
          </a:p>
          <a:p>
            <a:pPr marL="381000" indent="-381000" eaLnBrk="1" hangingPunct="1">
              <a:lnSpc>
                <a:spcPct val="80000"/>
              </a:lnSpc>
              <a:buFontTx/>
              <a:buAutoNum type="arabicPeriod" startAt="6"/>
            </a:pPr>
            <a:r>
              <a:rPr lang="tr-TR" sz="1800" smtClean="0"/>
              <a:t>Hastanın her türlü bakım ve tedavi gereksinimlerini karşılar ve kayıt eder.</a:t>
            </a:r>
          </a:p>
          <a:p>
            <a:pPr marL="381000" indent="-381000" eaLnBrk="1" hangingPunct="1">
              <a:lnSpc>
                <a:spcPct val="80000"/>
              </a:lnSpc>
              <a:buFontTx/>
              <a:buAutoNum type="arabicPeriod" startAt="6"/>
            </a:pPr>
            <a:r>
              <a:rPr lang="tr-TR" sz="1800" smtClean="0"/>
              <a:t>Hastalara ilkyardım uygulamalarını yapar.</a:t>
            </a:r>
          </a:p>
          <a:p>
            <a:pPr marL="381000" indent="-381000" eaLnBrk="1" hangingPunct="1">
              <a:lnSpc>
                <a:spcPct val="80000"/>
              </a:lnSpc>
              <a:buFontTx/>
              <a:buAutoNum type="arabicPeriod" startAt="6"/>
            </a:pPr>
            <a:r>
              <a:rPr lang="tr-TR" sz="1800" smtClean="0"/>
              <a:t>Hastalara meşguliyet terapisi verir.</a:t>
            </a:r>
          </a:p>
          <a:p>
            <a:pPr marL="381000" indent="-381000" eaLnBrk="1" hangingPunct="1">
              <a:lnSpc>
                <a:spcPct val="80000"/>
              </a:lnSpc>
              <a:buFontTx/>
              <a:buAutoNum type="arabicPeriod" startAt="6"/>
            </a:pPr>
            <a:r>
              <a:rPr lang="tr-TR" sz="1800" smtClean="0"/>
              <a:t>Evde bakım hizmetleri ile ilgili olarak her türlü araç-gereci inceler, kontrol eder ve eksiklikleri ilgili birimlere bildirir.</a:t>
            </a:r>
          </a:p>
          <a:p>
            <a:pPr marL="381000" indent="-381000" eaLnBrk="1" hangingPunct="1">
              <a:lnSpc>
                <a:spcPct val="80000"/>
              </a:lnSpc>
              <a:buFontTx/>
              <a:buAutoNum type="arabicPeriod" startAt="6"/>
            </a:pPr>
            <a:r>
              <a:rPr lang="tr-TR" sz="1800" smtClean="0"/>
              <a:t>İzin, rapor ve benzeri durumlarda yerine vekalet edecek kişiyi önerir.</a:t>
            </a:r>
          </a:p>
          <a:p>
            <a:pPr marL="381000" indent="-381000" eaLnBrk="1" hangingPunct="1">
              <a:lnSpc>
                <a:spcPct val="80000"/>
              </a:lnSpc>
              <a:buFontTx/>
              <a:buAutoNum type="arabicPeriod" startAt="6"/>
            </a:pPr>
            <a:r>
              <a:rPr lang="tr-TR" sz="1800" smtClean="0"/>
              <a:t>İş sağlığı ve güvenliğine ilişkin faaliyetleri uygular. </a:t>
            </a:r>
          </a:p>
          <a:p>
            <a:pPr marL="381000" indent="-381000" eaLnBrk="1" hangingPunct="1">
              <a:lnSpc>
                <a:spcPct val="80000"/>
              </a:lnSpc>
              <a:buFontTx/>
              <a:buAutoNum type="arabicPeriod" startAt="6"/>
            </a:pPr>
            <a:r>
              <a:rPr lang="tr-TR" sz="1800" smtClean="0"/>
              <a:t>Kalite Yönetim Sistemi kurallarına uygun çalışır.</a:t>
            </a:r>
          </a:p>
          <a:p>
            <a:pPr marL="381000" indent="-381000" eaLnBrk="1" hangingPunct="1">
              <a:lnSpc>
                <a:spcPct val="80000"/>
              </a:lnSpc>
              <a:buFontTx/>
              <a:buAutoNum type="arabicPeriod" startAt="6"/>
            </a:pPr>
            <a:r>
              <a:rPr lang="tr-TR" sz="1800" smtClean="0"/>
              <a:t>Mesleki gelişim faaliyetlerinde bulunur. </a:t>
            </a:r>
          </a:p>
          <a:p>
            <a:pPr marL="381000" indent="-381000" eaLnBrk="1" hangingPunct="1">
              <a:lnSpc>
                <a:spcPct val="80000"/>
              </a:lnSpc>
            </a:pPr>
            <a:endParaRPr lang="tr-T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nodeType="clickEffect">
                                  <p:stCondLst>
                                    <p:cond delay="0"/>
                                  </p:stCondLst>
                                  <p:childTnLst>
                                    <p:set>
                                      <p:cBhvr>
                                        <p:cTn id="48" dur="1" fill="hold">
                                          <p:stCondLst>
                                            <p:cond delay="0"/>
                                          </p:stCondLst>
                                        </p:cTn>
                                        <p:tgtEl>
                                          <p:spTgt spid="17411">
                                            <p:txEl>
                                              <p:pRg st="7" end="7"/>
                                            </p:txEl>
                                          </p:spTgt>
                                        </p:tgtEl>
                                        <p:attrNameLst>
                                          <p:attrName>style.visibility</p:attrName>
                                        </p:attrNameLst>
                                      </p:cBhvr>
                                      <p:to>
                                        <p:strVal val="visible"/>
                                      </p:to>
                                    </p:set>
                                    <p:anim calcmode="lin" valueType="num">
                                      <p:cBhvr additive="base">
                                        <p:cTn id="49"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nodeType="clickEffect">
                                  <p:stCondLst>
                                    <p:cond delay="0"/>
                                  </p:stCondLst>
                                  <p:childTnLst>
                                    <p:set>
                                      <p:cBhvr>
                                        <p:cTn id="54" dur="1" fill="hold">
                                          <p:stCondLst>
                                            <p:cond delay="0"/>
                                          </p:stCondLst>
                                        </p:cTn>
                                        <p:tgtEl>
                                          <p:spTgt spid="17411">
                                            <p:txEl>
                                              <p:pRg st="8" end="8"/>
                                            </p:txEl>
                                          </p:spTgt>
                                        </p:tgtEl>
                                        <p:attrNameLst>
                                          <p:attrName>style.visibility</p:attrName>
                                        </p:attrNameLst>
                                      </p:cBhvr>
                                      <p:to>
                                        <p:strVal val="visible"/>
                                      </p:to>
                                    </p:set>
                                    <p:anim calcmode="lin" valueType="num">
                                      <p:cBhvr additive="base">
                                        <p:cTn id="55"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4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nodeType="clickEffect">
                                  <p:stCondLst>
                                    <p:cond delay="0"/>
                                  </p:stCondLst>
                                  <p:childTnLst>
                                    <p:set>
                                      <p:cBhvr>
                                        <p:cTn id="60" dur="1" fill="hold">
                                          <p:stCondLst>
                                            <p:cond delay="0"/>
                                          </p:stCondLst>
                                        </p:cTn>
                                        <p:tgtEl>
                                          <p:spTgt spid="17411">
                                            <p:txEl>
                                              <p:pRg st="9" end="9"/>
                                            </p:txEl>
                                          </p:spTgt>
                                        </p:tgtEl>
                                        <p:attrNameLst>
                                          <p:attrName>style.visibility</p:attrName>
                                        </p:attrNameLst>
                                      </p:cBhvr>
                                      <p:to>
                                        <p:strVal val="visible"/>
                                      </p:to>
                                    </p:set>
                                    <p:anim calcmode="lin" valueType="num">
                                      <p:cBhvr additive="base">
                                        <p:cTn id="61"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tr-TR" sz="2800" b="0" smtClean="0"/>
              <a:t>KULLANILAN ALET VE MALZEMELER</a:t>
            </a:r>
            <a:r>
              <a:rPr lang="tr-TR" smtClean="0"/>
              <a:t> </a:t>
            </a:r>
          </a:p>
        </p:txBody>
      </p:sp>
      <p:sp>
        <p:nvSpPr>
          <p:cNvPr id="18435" name="Rectangle 3"/>
          <p:cNvSpPr>
            <a:spLocks noGrp="1" noChangeArrowheads="1"/>
          </p:cNvSpPr>
          <p:nvPr>
            <p:ph type="body" idx="1"/>
          </p:nvPr>
        </p:nvSpPr>
        <p:spPr>
          <a:xfrm>
            <a:off x="914400" y="2362200"/>
            <a:ext cx="7693025" cy="3724275"/>
          </a:xfrm>
        </p:spPr>
        <p:txBody>
          <a:bodyPr/>
          <a:lstStyle/>
          <a:p>
            <a:pPr eaLnBrk="1" hangingPunct="1"/>
            <a:r>
              <a:rPr lang="tr-TR" smtClean="0"/>
              <a:t>Tansiyon aleti, ateş ölçer (derece), EKG aleti (kalp grafiği), monitör, oksijen tüpü ve çadırı,</a:t>
            </a:r>
          </a:p>
          <a:p>
            <a:pPr eaLnBrk="1" hangingPunct="1"/>
            <a:r>
              <a:rPr lang="tr-TR" smtClean="0"/>
              <a:t>Enjektör, ilaçlar, solüsyon ve tüp, sonda,</a:t>
            </a:r>
          </a:p>
          <a:p>
            <a:pPr eaLnBrk="1" hangingPunct="1"/>
            <a:r>
              <a:rPr lang="tr-TR" smtClean="0"/>
              <a:t>Pansuman alet-gereçleri ve malzemeleri,</a:t>
            </a:r>
          </a:p>
          <a:p>
            <a:pPr eaLnBrk="1" hangingPunct="1"/>
            <a:r>
              <a:rPr lang="tr-TR" smtClean="0"/>
              <a:t>Aspiratör,</a:t>
            </a:r>
          </a:p>
          <a:p>
            <a:pPr eaLnBrk="1" hangingPunct="1"/>
            <a:r>
              <a:rPr lang="tr-TR" smtClean="0"/>
              <a:t>Ameliyatta gerekli diğer malzemeler,</a:t>
            </a:r>
          </a:p>
          <a:p>
            <a:pPr eaLnBrk="1" hangingPunct="1"/>
            <a:r>
              <a:rPr lang="tr-TR" smtClean="0"/>
              <a:t>Beden bakımında kullanılan küvet, havlu vb.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800" decel="100000"/>
                                        <p:tgtEl>
                                          <p:spTgt spid="18434"/>
                                        </p:tgtEl>
                                      </p:cBhvr>
                                    </p:animEffect>
                                    <p:anim calcmode="lin" valueType="num">
                                      <p:cBhvr>
                                        <p:cTn id="8" dur="800" decel="100000" fill="hold"/>
                                        <p:tgtEl>
                                          <p:spTgt spid="18434"/>
                                        </p:tgtEl>
                                        <p:attrNameLst>
                                          <p:attrName>style.rotation</p:attrName>
                                        </p:attrNameLst>
                                      </p:cBhvr>
                                      <p:tavLst>
                                        <p:tav tm="0">
                                          <p:val>
                                            <p:fltVal val="-90"/>
                                          </p:val>
                                        </p:tav>
                                        <p:tav tm="100000">
                                          <p:val>
                                            <p:fltVal val="0"/>
                                          </p:val>
                                        </p:tav>
                                      </p:tavLst>
                                    </p:anim>
                                    <p:anim calcmode="lin" valueType="num">
                                      <p:cBhvr>
                                        <p:cTn id="9" dur="800" decel="100000" fill="hold"/>
                                        <p:tgtEl>
                                          <p:spTgt spid="18434"/>
                                        </p:tgtEl>
                                        <p:attrNameLst>
                                          <p:attrName>ppt_x</p:attrName>
                                        </p:attrNameLst>
                                      </p:cBhvr>
                                      <p:tavLst>
                                        <p:tav tm="0">
                                          <p:val>
                                            <p:strVal val="#ppt_x+0.4"/>
                                          </p:val>
                                        </p:tav>
                                        <p:tav tm="100000">
                                          <p:val>
                                            <p:strVal val="#ppt_x-0.05"/>
                                          </p:val>
                                        </p:tav>
                                      </p:tavLst>
                                    </p:anim>
                                    <p:anim calcmode="lin" valueType="num">
                                      <p:cBhvr>
                                        <p:cTn id="10" dur="800" decel="100000" fill="hold"/>
                                        <p:tgtEl>
                                          <p:spTgt spid="184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4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4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nodeType="clickEffect">
                                  <p:stCondLst>
                                    <p:cond delay="0"/>
                                  </p:stCondLst>
                                  <p:childTnLst>
                                    <p:set>
                                      <p:cBhvr>
                                        <p:cTn id="16" dur="1" fill="hold">
                                          <p:stCondLst>
                                            <p:cond delay="0"/>
                                          </p:stCondLst>
                                        </p:cTn>
                                        <p:tgtEl>
                                          <p:spTgt spid="18435">
                                            <p:txEl>
                                              <p:pRg st="0" end="0"/>
                                            </p:txEl>
                                          </p:spTgt>
                                        </p:tgtEl>
                                        <p:attrNameLst>
                                          <p:attrName>style.visibility</p:attrName>
                                        </p:attrNameLst>
                                      </p:cBhvr>
                                      <p:to>
                                        <p:strVal val="visible"/>
                                      </p:to>
                                    </p:set>
                                    <p:anim calcmode="lin" valueType="num">
                                      <p:cBhvr additive="base">
                                        <p:cTn id="1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18435">
                                            <p:txEl>
                                              <p:pRg st="1" end="1"/>
                                            </p:txEl>
                                          </p:spTgt>
                                        </p:tgtEl>
                                        <p:attrNameLst>
                                          <p:attrName>style.visibility</p:attrName>
                                        </p:attrNameLst>
                                      </p:cBhvr>
                                      <p:to>
                                        <p:strVal val="visible"/>
                                      </p:to>
                                    </p:set>
                                    <p:anim calcmode="lin" valueType="num">
                                      <p:cBhvr additive="base">
                                        <p:cTn id="2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8" fill="hold" nodeType="clickEffect">
                                  <p:stCondLst>
                                    <p:cond delay="0"/>
                                  </p:stCondLst>
                                  <p:childTnLst>
                                    <p:set>
                                      <p:cBhvr>
                                        <p:cTn id="28" dur="1" fill="hold">
                                          <p:stCondLst>
                                            <p:cond delay="0"/>
                                          </p:stCondLst>
                                        </p:cTn>
                                        <p:tgtEl>
                                          <p:spTgt spid="18435">
                                            <p:txEl>
                                              <p:pRg st="2" end="2"/>
                                            </p:txEl>
                                          </p:spTgt>
                                        </p:tgtEl>
                                        <p:attrNameLst>
                                          <p:attrName>style.visibility</p:attrName>
                                        </p:attrNameLst>
                                      </p:cBhvr>
                                      <p:to>
                                        <p:strVal val="visible"/>
                                      </p:to>
                                    </p:set>
                                    <p:anim calcmode="lin" valueType="num">
                                      <p:cBhvr additive="base">
                                        <p:cTn id="2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2" fill="hold" nodeType="clickEffect">
                                  <p:stCondLst>
                                    <p:cond delay="0"/>
                                  </p:stCondLst>
                                  <p:childTnLst>
                                    <p:set>
                                      <p:cBhvr>
                                        <p:cTn id="34" dur="1" fill="hold">
                                          <p:stCondLst>
                                            <p:cond delay="0"/>
                                          </p:stCondLst>
                                        </p:cTn>
                                        <p:tgtEl>
                                          <p:spTgt spid="18435">
                                            <p:txEl>
                                              <p:pRg st="3" end="3"/>
                                            </p:txEl>
                                          </p:spTgt>
                                        </p:tgtEl>
                                        <p:attrNameLst>
                                          <p:attrName>style.visibility</p:attrName>
                                        </p:attrNameLst>
                                      </p:cBhvr>
                                      <p:to>
                                        <p:strVal val="visible"/>
                                      </p:to>
                                    </p:set>
                                    <p:anim calcmode="lin" valueType="num">
                                      <p:cBhvr additive="base">
                                        <p:cTn id="35"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8" fill="hold" nodeType="clickEffect">
                                  <p:stCondLst>
                                    <p:cond delay="0"/>
                                  </p:stCondLst>
                                  <p:childTnLst>
                                    <p:set>
                                      <p:cBhvr>
                                        <p:cTn id="40" dur="1" fill="hold">
                                          <p:stCondLst>
                                            <p:cond delay="0"/>
                                          </p:stCondLst>
                                        </p:cTn>
                                        <p:tgtEl>
                                          <p:spTgt spid="18435">
                                            <p:txEl>
                                              <p:pRg st="4" end="4"/>
                                            </p:txEl>
                                          </p:spTgt>
                                        </p:tgtEl>
                                        <p:attrNameLst>
                                          <p:attrName>style.visibility</p:attrName>
                                        </p:attrNameLst>
                                      </p:cBhvr>
                                      <p:to>
                                        <p:strVal val="visible"/>
                                      </p:to>
                                    </p:set>
                                    <p:anim calcmode="lin" valueType="num">
                                      <p:cBhvr additive="base">
                                        <p:cTn id="41"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1" fill="hold" nodeType="clickEffect">
                                  <p:stCondLst>
                                    <p:cond delay="0"/>
                                  </p:stCondLst>
                                  <p:childTnLst>
                                    <p:set>
                                      <p:cBhvr>
                                        <p:cTn id="46" dur="1" fill="hold">
                                          <p:stCondLst>
                                            <p:cond delay="0"/>
                                          </p:stCondLst>
                                        </p:cTn>
                                        <p:tgtEl>
                                          <p:spTgt spid="18435">
                                            <p:txEl>
                                              <p:pRg st="5" end="5"/>
                                            </p:txEl>
                                          </p:spTgt>
                                        </p:tgtEl>
                                        <p:attrNameLst>
                                          <p:attrName>style.visibility</p:attrName>
                                        </p:attrNameLst>
                                      </p:cBhvr>
                                      <p:to>
                                        <p:strVal val="visible"/>
                                      </p:to>
                                    </p:set>
                                    <p:anim calcmode="lin" valueType="num">
                                      <p:cBhvr additive="base">
                                        <p:cTn id="4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tr-TR" sz="2800" b="0" smtClean="0"/>
              <a:t>MESLEĞİN GEREKTİRDİĞİ ÖZELLİKLER</a:t>
            </a:r>
            <a:r>
              <a:rPr lang="tr-TR" smtClean="0"/>
              <a:t> </a:t>
            </a:r>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sz="1800" u="sng" smtClean="0"/>
              <a:t>Evde Hasta Bakımı Meslek Elemanı olmak isteyenlerin;</a:t>
            </a:r>
            <a:r>
              <a:rPr lang="tr-TR" sz="1800" smtClean="0"/>
              <a:t/>
            </a:r>
            <a:br>
              <a:rPr lang="tr-TR" sz="1800" smtClean="0"/>
            </a:br>
            <a:endParaRPr lang="tr-TR" sz="1800" smtClean="0"/>
          </a:p>
          <a:p>
            <a:pPr eaLnBrk="1" hangingPunct="1">
              <a:lnSpc>
                <a:spcPct val="80000"/>
              </a:lnSpc>
              <a:buFont typeface="Wingdings" pitchFamily="2" charset="2"/>
              <a:buChar char="ü"/>
            </a:pPr>
            <a:r>
              <a:rPr lang="tr-TR" sz="1800" smtClean="0"/>
              <a:t>Biyolojiye ilgili ve bu alanda başarılı,</a:t>
            </a:r>
          </a:p>
          <a:p>
            <a:pPr eaLnBrk="1" hangingPunct="1">
              <a:lnSpc>
                <a:spcPct val="80000"/>
              </a:lnSpc>
              <a:buFont typeface="Wingdings" pitchFamily="2" charset="2"/>
              <a:buChar char="ü"/>
            </a:pPr>
            <a:r>
              <a:rPr lang="tr-TR" sz="1800" smtClean="0"/>
              <a:t>İnsanlara yardım etmekten hoşlanan,</a:t>
            </a:r>
          </a:p>
          <a:p>
            <a:pPr eaLnBrk="1" hangingPunct="1">
              <a:lnSpc>
                <a:spcPct val="80000"/>
              </a:lnSpc>
              <a:buFont typeface="Wingdings" pitchFamily="2" charset="2"/>
              <a:buChar char="ü"/>
            </a:pPr>
            <a:r>
              <a:rPr lang="tr-TR" sz="1800" smtClean="0"/>
              <a:t>Sağlıklı ve hasta bireyin yapısını, fizyolojik fonksiyonlarını ve davranışlarını anlayabilen,</a:t>
            </a:r>
          </a:p>
          <a:p>
            <a:pPr eaLnBrk="1" hangingPunct="1">
              <a:lnSpc>
                <a:spcPct val="80000"/>
              </a:lnSpc>
              <a:buFont typeface="Wingdings" pitchFamily="2" charset="2"/>
              <a:buChar char="ü"/>
            </a:pPr>
            <a:r>
              <a:rPr lang="tr-TR" sz="1800" smtClean="0"/>
              <a:t>Sorumluluk duygusu yüksek, </a:t>
            </a:r>
          </a:p>
          <a:p>
            <a:pPr eaLnBrk="1" hangingPunct="1">
              <a:lnSpc>
                <a:spcPct val="80000"/>
              </a:lnSpc>
              <a:buFont typeface="Wingdings" pitchFamily="2" charset="2"/>
              <a:buChar char="ü"/>
            </a:pPr>
            <a:r>
              <a:rPr lang="tr-TR" sz="1800" smtClean="0"/>
              <a:t>Çabuk ve doğru karar verebilen,</a:t>
            </a:r>
          </a:p>
          <a:p>
            <a:pPr eaLnBrk="1" hangingPunct="1">
              <a:lnSpc>
                <a:spcPct val="80000"/>
              </a:lnSpc>
              <a:buFont typeface="Wingdings" pitchFamily="2" charset="2"/>
              <a:buChar char="ü"/>
            </a:pPr>
            <a:r>
              <a:rPr lang="tr-TR" sz="1800" smtClean="0"/>
              <a:t>Sağlık personeline ilişkin uygulama eğitimine katılabilme yeteneğine ve bu personelle çalışma deneyimine sahip olan,</a:t>
            </a:r>
          </a:p>
          <a:p>
            <a:pPr eaLnBrk="1" hangingPunct="1">
              <a:lnSpc>
                <a:spcPct val="80000"/>
              </a:lnSpc>
              <a:buFont typeface="Wingdings" pitchFamily="2" charset="2"/>
              <a:buChar char="ü"/>
            </a:pPr>
            <a:r>
              <a:rPr lang="tr-TR" sz="1800" smtClean="0"/>
              <a:t>Tedbirli, tertipli,</a:t>
            </a:r>
          </a:p>
          <a:p>
            <a:pPr eaLnBrk="1" hangingPunct="1">
              <a:lnSpc>
                <a:spcPct val="80000"/>
              </a:lnSpc>
              <a:buFont typeface="Wingdings" pitchFamily="2" charset="2"/>
              <a:buChar char="ü"/>
            </a:pPr>
            <a:r>
              <a:rPr lang="tr-TR" sz="1800" smtClean="0"/>
              <a:t>Şefkatli, sevecen,</a:t>
            </a:r>
          </a:p>
          <a:p>
            <a:pPr eaLnBrk="1" hangingPunct="1">
              <a:lnSpc>
                <a:spcPct val="80000"/>
              </a:lnSpc>
              <a:buFont typeface="Wingdings" pitchFamily="2" charset="2"/>
              <a:buChar char="ü"/>
            </a:pPr>
            <a:r>
              <a:rPr lang="tr-TR" sz="1800" smtClean="0"/>
              <a:t>Bedenen sağlıklı, dayanıklı ve soğukkanlı</a:t>
            </a:r>
            <a:br>
              <a:rPr lang="tr-TR" sz="1800" smtClean="0"/>
            </a:br>
            <a:r>
              <a:rPr lang="tr-TR" sz="1800" smtClean="0"/>
              <a:t>kimseler olmaları gerekir.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 by="(-#ppt_w*2)" calcmode="lin" valueType="num">
                                      <p:cBhvr rctx="PPT">
                                        <p:cTn id="7" dur="250" autoRev="1" fill="hold">
                                          <p:stCondLst>
                                            <p:cond delay="0"/>
                                          </p:stCondLst>
                                        </p:cTn>
                                        <p:tgtEl>
                                          <p:spTgt spid="19458"/>
                                        </p:tgtEl>
                                        <p:attrNameLst>
                                          <p:attrName>ppt_w</p:attrName>
                                        </p:attrNameLst>
                                      </p:cBhvr>
                                    </p:anim>
                                    <p:anim by="(#ppt_w*0.50)" calcmode="lin" valueType="num">
                                      <p:cBhvr>
                                        <p:cTn id="8" dur="250" decel="50000" autoRev="1" fill="hold">
                                          <p:stCondLst>
                                            <p:cond delay="0"/>
                                          </p:stCondLst>
                                        </p:cTn>
                                        <p:tgtEl>
                                          <p:spTgt spid="19458"/>
                                        </p:tgtEl>
                                        <p:attrNameLst>
                                          <p:attrName>ppt_x</p:attrName>
                                        </p:attrNameLst>
                                      </p:cBhvr>
                                    </p:anim>
                                    <p:anim from="(-#ppt_h/2)" to="(#ppt_y)" calcmode="lin" valueType="num">
                                      <p:cBhvr>
                                        <p:cTn id="9" dur="500" fill="hold">
                                          <p:stCondLst>
                                            <p:cond delay="0"/>
                                          </p:stCondLst>
                                        </p:cTn>
                                        <p:tgtEl>
                                          <p:spTgt spid="19458"/>
                                        </p:tgtEl>
                                        <p:attrNameLst>
                                          <p:attrName>ppt_y</p:attrName>
                                        </p:attrNameLst>
                                      </p:cBhvr>
                                    </p:anim>
                                    <p:animRot by="21600000">
                                      <p:cBhvr>
                                        <p:cTn id="10" dur="500" fill="hold">
                                          <p:stCondLst>
                                            <p:cond delay="0"/>
                                          </p:stCondLst>
                                        </p:cTn>
                                        <p:tgtEl>
                                          <p:spTgt spid="1945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 calcmode="lin" valueType="num">
                                      <p:cBhvr additive="base">
                                        <p:cTn id="15"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additive="base">
                                        <p:cTn id="2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9">
                                            <p:txEl>
                                              <p:pRg st="2" end="2"/>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 calcmode="lin" valueType="num">
                                      <p:cBhvr additive="base">
                                        <p:cTn id="2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3" end="3"/>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19459">
                                            <p:txEl>
                                              <p:pRg st="5" end="5"/>
                                            </p:txEl>
                                          </p:spTgt>
                                        </p:tgtEl>
                                        <p:attrNameLst>
                                          <p:attrName>style.visibility</p:attrName>
                                        </p:attrNameLst>
                                      </p:cBhvr>
                                      <p:to>
                                        <p:strVal val="visible"/>
                                      </p:to>
                                    </p:set>
                                    <p:anim calcmode="lin" valueType="num">
                                      <p:cBhvr additive="base">
                                        <p:cTn id="3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9">
                                            <p:txEl>
                                              <p:pRg st="5" end="5"/>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19459">
                                            <p:txEl>
                                              <p:pRg st="6" end="6"/>
                                            </p:txEl>
                                          </p:spTgt>
                                        </p:tgtEl>
                                        <p:attrNameLst>
                                          <p:attrName>style.visibility</p:attrName>
                                        </p:attrNameLst>
                                      </p:cBhvr>
                                      <p:to>
                                        <p:strVal val="visible"/>
                                      </p:to>
                                    </p:set>
                                    <p:anim calcmode="lin" valueType="num">
                                      <p:cBhvr additive="base">
                                        <p:cTn id="39"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59">
                                            <p:txEl>
                                              <p:pRg st="6" end="6"/>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additive="base">
                                        <p:cTn id="43"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7" end="7"/>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19459">
                                            <p:txEl>
                                              <p:pRg st="8" end="8"/>
                                            </p:txEl>
                                          </p:spTgt>
                                        </p:tgtEl>
                                        <p:attrNameLst>
                                          <p:attrName>style.visibility</p:attrName>
                                        </p:attrNameLst>
                                      </p:cBhvr>
                                      <p:to>
                                        <p:strVal val="visible"/>
                                      </p:to>
                                    </p:set>
                                    <p:anim calcmode="lin" valueType="num">
                                      <p:cBhvr additive="base">
                                        <p:cTn id="47"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9459">
                                            <p:txEl>
                                              <p:pRg st="8" end="8"/>
                                            </p:txEl>
                                          </p:spTgt>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19459">
                                            <p:txEl>
                                              <p:pRg st="9" end="9"/>
                                            </p:txEl>
                                          </p:spTgt>
                                        </p:tgtEl>
                                        <p:attrNameLst>
                                          <p:attrName>style.visibility</p:attrName>
                                        </p:attrNameLst>
                                      </p:cBhvr>
                                      <p:to>
                                        <p:strVal val="visible"/>
                                      </p:to>
                                    </p:set>
                                    <p:anim calcmode="lin" valueType="num">
                                      <p:cBhvr additive="base">
                                        <p:cTn id="51"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tr-TR" sz="3200" b="0" smtClean="0"/>
              <a:t>ÇALIŞMA ORTAMI VE KOŞULLARI</a:t>
            </a:r>
            <a:r>
              <a:rPr lang="tr-TR" smtClean="0"/>
              <a:t> </a:t>
            </a:r>
          </a:p>
        </p:txBody>
      </p:sp>
      <p:sp>
        <p:nvSpPr>
          <p:cNvPr id="20483" name="Rectangle 3"/>
          <p:cNvSpPr>
            <a:spLocks noGrp="1" noChangeArrowheads="1"/>
          </p:cNvSpPr>
          <p:nvPr>
            <p:ph type="body" idx="1"/>
          </p:nvPr>
        </p:nvSpPr>
        <p:spPr/>
        <p:txBody>
          <a:bodyPr/>
          <a:lstStyle/>
          <a:p>
            <a:pPr eaLnBrk="1" hangingPunct="1"/>
            <a:r>
              <a:rPr lang="tr-TR" sz="2400" smtClean="0"/>
              <a:t>Evde Hasta Bakımı Meslek Elemanı evde, resmi veya özel hastanelerde, dispanserler, bakım merkezleri ve aile hekimliklerinde görev alabilirler. </a:t>
            </a:r>
          </a:p>
          <a:p>
            <a:pPr eaLnBrk="1" hangingPunct="1"/>
            <a:r>
              <a:rPr lang="tr-TR" sz="2400" smtClean="0"/>
              <a:t>Çalışma ortamı genellikle temiz ve kapalıdır. Çalışırken hastalarla, hasta yakınlarıyla, doktorlarla ve diğer sağlık personeliyle iletişim halindedir. </a:t>
            </a:r>
          </a:p>
          <a:p>
            <a:pPr eaLnBrk="1" hangingPunct="1"/>
            <a:r>
              <a:rPr lang="tr-TR" sz="2400" smtClean="0"/>
              <a:t>Görev yaptığı sağlık kuruluşlarında belirlenen takvime göre nöbete kalmak veya vardiyalı çalışmak durumundadır.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385" decel="100000"/>
                                        <p:tgtEl>
                                          <p:spTgt spid="20482"/>
                                        </p:tgtEl>
                                      </p:cBhvr>
                                    </p:animEffect>
                                    <p:animScale>
                                      <p:cBhvr>
                                        <p:cTn id="8" dur="385" decel="100000"/>
                                        <p:tgtEl>
                                          <p:spTgt spid="20482"/>
                                        </p:tgtEl>
                                      </p:cBhvr>
                                      <p:from x="10000" y="10000"/>
                                      <p:to x="200000" y="450000"/>
                                    </p:animScale>
                                    <p:animScale>
                                      <p:cBhvr>
                                        <p:cTn id="9" dur="615" accel="100000" fill="hold">
                                          <p:stCondLst>
                                            <p:cond delay="385"/>
                                          </p:stCondLst>
                                        </p:cTn>
                                        <p:tgtEl>
                                          <p:spTgt spid="20482"/>
                                        </p:tgtEl>
                                      </p:cBhvr>
                                      <p:from x="200000" y="450000"/>
                                      <p:to x="100000" y="100000"/>
                                    </p:animScale>
                                    <p:set>
                                      <p:cBhvr>
                                        <p:cTn id="10" dur="385" fill="hold"/>
                                        <p:tgtEl>
                                          <p:spTgt spid="20482"/>
                                        </p:tgtEl>
                                        <p:attrNameLst>
                                          <p:attrName>ppt_x</p:attrName>
                                        </p:attrNameLst>
                                      </p:cBhvr>
                                      <p:to>
                                        <p:strVal val="(0.5)"/>
                                      </p:to>
                                    </p:set>
                                    <p:anim from="(0.5)" to="(#ppt_x)" calcmode="lin" valueType="num">
                                      <p:cBhvr>
                                        <p:cTn id="11" dur="615" accel="100000" fill="hold">
                                          <p:stCondLst>
                                            <p:cond delay="385"/>
                                          </p:stCondLst>
                                        </p:cTn>
                                        <p:tgtEl>
                                          <p:spTgt spid="20482"/>
                                        </p:tgtEl>
                                        <p:attrNameLst>
                                          <p:attrName>ppt_x</p:attrName>
                                        </p:attrNameLst>
                                      </p:cBhvr>
                                    </p:anim>
                                    <p:set>
                                      <p:cBhvr>
                                        <p:cTn id="12" dur="385" fill="hold"/>
                                        <p:tgtEl>
                                          <p:spTgt spid="20482"/>
                                        </p:tgtEl>
                                        <p:attrNameLst>
                                          <p:attrName>ppt_y</p:attrName>
                                        </p:attrNameLst>
                                      </p:cBhvr>
                                      <p:to>
                                        <p:strVal val="(#ppt_y+0.4)"/>
                                      </p:to>
                                    </p:set>
                                    <p:anim from="(#ppt_y+0.4)" to="(#ppt_y)" calcmode="lin" valueType="num">
                                      <p:cBhvr>
                                        <p:cTn id="13" dur="615" accel="100000" fill="hold">
                                          <p:stCondLst>
                                            <p:cond delay="385"/>
                                          </p:stCondLst>
                                        </p:cTn>
                                        <p:tgtEl>
                                          <p:spTgt spid="204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20483">
                                            <p:txEl>
                                              <p:pRg st="0" end="0"/>
                                            </p:txEl>
                                          </p:spTgt>
                                        </p:tgtEl>
                                        <p:attrNameLst>
                                          <p:attrName>style.visibility</p:attrName>
                                        </p:attrNameLst>
                                      </p:cBhvr>
                                      <p:to>
                                        <p:strVal val="visible"/>
                                      </p:to>
                                    </p:set>
                                    <p:anim calcmode="lin" valueType="num">
                                      <p:cBhvr>
                                        <p:cTn id="18"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048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20483">
                                            <p:txEl>
                                              <p:pRg st="1" end="1"/>
                                            </p:txEl>
                                          </p:spTgt>
                                        </p:tgtEl>
                                        <p:attrNameLst>
                                          <p:attrName>style.visibility</p:attrName>
                                        </p:attrNameLst>
                                      </p:cBhvr>
                                      <p:to>
                                        <p:strVal val="visible"/>
                                      </p:to>
                                    </p:set>
                                    <p:anim calcmode="lin" valueType="num">
                                      <p:cBhvr>
                                        <p:cTn id="30"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33"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2048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nodeType="clickEffect">
                                  <p:stCondLst>
                                    <p:cond delay="0"/>
                                  </p:stCondLst>
                                  <p:childTnLst>
                                    <p:set>
                                      <p:cBhvr>
                                        <p:cTn id="41" dur="1" fill="hold">
                                          <p:stCondLst>
                                            <p:cond delay="0"/>
                                          </p:stCondLst>
                                        </p:cTn>
                                        <p:tgtEl>
                                          <p:spTgt spid="20483">
                                            <p:txEl>
                                              <p:pRg st="2" end="2"/>
                                            </p:txEl>
                                          </p:spTgt>
                                        </p:tgtEl>
                                        <p:attrNameLst>
                                          <p:attrName>style.visibility</p:attrName>
                                        </p:attrNameLst>
                                      </p:cBhvr>
                                      <p:to>
                                        <p:strVal val="visible"/>
                                      </p:to>
                                    </p:set>
                                    <p:anim calcmode="lin" valueType="num">
                                      <p:cBhvr>
                                        <p:cTn id="42"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45"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tr-TR" sz="2800" b="0" smtClean="0"/>
              <a:t>ÇALIŞMA ALANLARI VE </a:t>
            </a:r>
            <a:br>
              <a:rPr lang="tr-TR" sz="2800" b="0" smtClean="0"/>
            </a:br>
            <a:r>
              <a:rPr lang="tr-TR" sz="2800" b="0" smtClean="0"/>
              <a:t>İŞ BULMA OLANAKLARI</a:t>
            </a:r>
            <a:r>
              <a:rPr lang="tr-TR" sz="3200" smtClean="0"/>
              <a:t> </a:t>
            </a:r>
          </a:p>
        </p:txBody>
      </p:sp>
      <p:sp>
        <p:nvSpPr>
          <p:cNvPr id="21507" name="Rectangle 3"/>
          <p:cNvSpPr>
            <a:spLocks noGrp="1" noChangeArrowheads="1"/>
          </p:cNvSpPr>
          <p:nvPr>
            <p:ph type="body" idx="1"/>
          </p:nvPr>
        </p:nvSpPr>
        <p:spPr/>
        <p:txBody>
          <a:bodyPr/>
          <a:lstStyle/>
          <a:p>
            <a:pPr eaLnBrk="1" hangingPunct="1"/>
            <a:r>
              <a:rPr lang="tr-TR" sz="2400" smtClean="0"/>
              <a:t>Hasta bakım hizmetlerinin yürütüldüğü Sosyal Hizmetler ve Çocuk Esirgeme Kurumu, belediyeler, hastaneler, sivil toplum kuruluşları ve özel kurumlarda yürütülen huzurevleri, yaşlı bakımevleri, güçsüzler yurdu, yaşlı için gündüz merkezleri, sağlık birimlerindeki hastaya yönelik uygulamalar, evde bakım hizmetleri, hastanın evini düzenleme, korumalı meskenler v.b. uzman gözetiminde çalışabilirler.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800" decel="100000"/>
                                        <p:tgtEl>
                                          <p:spTgt spid="21506"/>
                                        </p:tgtEl>
                                      </p:cBhvr>
                                    </p:animEffect>
                                    <p:anim calcmode="lin" valueType="num">
                                      <p:cBhvr>
                                        <p:cTn id="8" dur="800" decel="100000" fill="hold"/>
                                        <p:tgtEl>
                                          <p:spTgt spid="21506"/>
                                        </p:tgtEl>
                                        <p:attrNameLst>
                                          <p:attrName>style.rotation</p:attrName>
                                        </p:attrNameLst>
                                      </p:cBhvr>
                                      <p:tavLst>
                                        <p:tav tm="0">
                                          <p:val>
                                            <p:fltVal val="-90"/>
                                          </p:val>
                                        </p:tav>
                                        <p:tav tm="100000">
                                          <p:val>
                                            <p:fltVal val="0"/>
                                          </p:val>
                                        </p:tav>
                                      </p:tavLst>
                                    </p:anim>
                                    <p:anim calcmode="lin" valueType="num">
                                      <p:cBhvr>
                                        <p:cTn id="9" dur="800" decel="100000" fill="hold"/>
                                        <p:tgtEl>
                                          <p:spTgt spid="21506"/>
                                        </p:tgtEl>
                                        <p:attrNameLst>
                                          <p:attrName>ppt_x</p:attrName>
                                        </p:attrNameLst>
                                      </p:cBhvr>
                                      <p:tavLst>
                                        <p:tav tm="0">
                                          <p:val>
                                            <p:strVal val="#ppt_x+0.4"/>
                                          </p:val>
                                        </p:tav>
                                        <p:tav tm="100000">
                                          <p:val>
                                            <p:strVal val="#ppt_x-0.05"/>
                                          </p:val>
                                        </p:tav>
                                      </p:tavLst>
                                    </p:anim>
                                    <p:anim calcmode="lin" valueType="num">
                                      <p:cBhvr>
                                        <p:cTn id="10" dur="800" decel="100000" fill="hold"/>
                                        <p:tgtEl>
                                          <p:spTgt spid="215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5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50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grpId="0" nodeType="clickEffect">
                                  <p:stCondLst>
                                    <p:cond delay="0"/>
                                  </p:stCondLst>
                                  <p:childTnLst>
                                    <p:set>
                                      <p:cBhvr>
                                        <p:cTn id="16" dur="1" fill="hold">
                                          <p:stCondLst>
                                            <p:cond delay="0"/>
                                          </p:stCondLst>
                                        </p:cTn>
                                        <p:tgtEl>
                                          <p:spTgt spid="21507">
                                            <p:txEl>
                                              <p:pRg st="0" end="0"/>
                                            </p:txEl>
                                          </p:spTgt>
                                        </p:tgtEl>
                                        <p:attrNameLst>
                                          <p:attrName>style.visibility</p:attrName>
                                        </p:attrNameLst>
                                      </p:cBhvr>
                                      <p:to>
                                        <p:strVal val="visible"/>
                                      </p:to>
                                    </p:set>
                                    <p:anim calcmode="lin" valueType="num">
                                      <p:cBhvr additive="base">
                                        <p:cTn id="17" dur="10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tr-TR" sz="2800" b="0" smtClean="0"/>
              <a:t>EĞİTİM SÜRESİNCE VE </a:t>
            </a:r>
            <a:br>
              <a:rPr lang="tr-TR" sz="2800" b="0" smtClean="0"/>
            </a:br>
            <a:r>
              <a:rPr lang="tr-TR" sz="2800" b="0" smtClean="0"/>
              <a:t>EĞİTİM SONRASI KAZANÇ</a:t>
            </a:r>
            <a:r>
              <a:rPr lang="tr-TR" smtClean="0"/>
              <a:t> </a:t>
            </a:r>
          </a:p>
        </p:txBody>
      </p:sp>
      <p:sp>
        <p:nvSpPr>
          <p:cNvPr id="22531" name="Rectangle 3"/>
          <p:cNvSpPr>
            <a:spLocks noGrp="1" noChangeArrowheads="1"/>
          </p:cNvSpPr>
          <p:nvPr>
            <p:ph type="body" idx="1"/>
          </p:nvPr>
        </p:nvSpPr>
        <p:spPr/>
        <p:txBody>
          <a:bodyPr/>
          <a:lstStyle/>
          <a:p>
            <a:pPr marL="609600" indent="-609600" eaLnBrk="1" hangingPunct="1">
              <a:buFont typeface="Wingdings" pitchFamily="2" charset="2"/>
              <a:buNone/>
            </a:pPr>
            <a:r>
              <a:rPr lang="tr-TR" b="1" smtClean="0"/>
              <a:t>EĞİTİM SÜRESİNCE </a:t>
            </a:r>
          </a:p>
          <a:p>
            <a:pPr marL="609600" indent="-609600" eaLnBrk="1" hangingPunct="1">
              <a:buFontTx/>
              <a:buAutoNum type="arabicPeriod"/>
            </a:pPr>
            <a:r>
              <a:rPr lang="tr-TR" smtClean="0"/>
              <a:t>İşletmeler ve kurumlar staj yapan öğrencilere kendi ücret politikalarıyla tespit edilen miktarda ücret ödemektedirler.</a:t>
            </a:r>
          </a:p>
          <a:p>
            <a:pPr marL="609600" indent="-609600" eaLnBrk="1" hangingPunct="1">
              <a:buFontTx/>
              <a:buAutoNum type="arabicPeriod"/>
            </a:pPr>
            <a:r>
              <a:rPr lang="tr-TR" smtClean="0"/>
              <a:t>Eğitim süresince öğrenciler, Yüksek Öğrenim Kredi ve Yurtlar Kurumu Genel Müdürlüğünün sağladığı kredi olanaklarından yararlanabilirler.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 by="(-#ppt_w*2)" calcmode="lin" valueType="num">
                                      <p:cBhvr rctx="PPT">
                                        <p:cTn id="7" dur="250" autoRev="1" fill="hold">
                                          <p:stCondLst>
                                            <p:cond delay="0"/>
                                          </p:stCondLst>
                                        </p:cTn>
                                        <p:tgtEl>
                                          <p:spTgt spid="22530"/>
                                        </p:tgtEl>
                                        <p:attrNameLst>
                                          <p:attrName>ppt_w</p:attrName>
                                        </p:attrNameLst>
                                      </p:cBhvr>
                                    </p:anim>
                                    <p:anim by="(#ppt_w*0.50)" calcmode="lin" valueType="num">
                                      <p:cBhvr>
                                        <p:cTn id="8" dur="250" decel="50000" autoRev="1" fill="hold">
                                          <p:stCondLst>
                                            <p:cond delay="0"/>
                                          </p:stCondLst>
                                        </p:cTn>
                                        <p:tgtEl>
                                          <p:spTgt spid="22530"/>
                                        </p:tgtEl>
                                        <p:attrNameLst>
                                          <p:attrName>ppt_x</p:attrName>
                                        </p:attrNameLst>
                                      </p:cBhvr>
                                    </p:anim>
                                    <p:anim from="(-#ppt_h/2)" to="(#ppt_y)" calcmode="lin" valueType="num">
                                      <p:cBhvr>
                                        <p:cTn id="9" dur="500" fill="hold">
                                          <p:stCondLst>
                                            <p:cond delay="0"/>
                                          </p:stCondLst>
                                        </p:cTn>
                                        <p:tgtEl>
                                          <p:spTgt spid="22530"/>
                                        </p:tgtEl>
                                        <p:attrNameLst>
                                          <p:attrName>ppt_y</p:attrName>
                                        </p:attrNameLst>
                                      </p:cBhvr>
                                    </p:anim>
                                    <p:animRot by="21600000">
                                      <p:cBhvr>
                                        <p:cTn id="10" dur="500" fill="hold">
                                          <p:stCondLst>
                                            <p:cond delay="0"/>
                                          </p:stCondLst>
                                        </p:cTn>
                                        <p:tgtEl>
                                          <p:spTgt spid="2253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22531">
                                            <p:txEl>
                                              <p:pRg st="0" end="0"/>
                                            </p:txEl>
                                          </p:spTgt>
                                        </p:tgtEl>
                                        <p:attrNameLst>
                                          <p:attrName>style.visibility</p:attrName>
                                        </p:attrNameLst>
                                      </p:cBhvr>
                                      <p:to>
                                        <p:strVal val="visible"/>
                                      </p:to>
                                    </p:set>
                                    <p:animEffect transition="in" filter="fade">
                                      <p:cBhvr>
                                        <p:cTn id="15" dur="800" decel="100000"/>
                                        <p:tgtEl>
                                          <p:spTgt spid="22531">
                                            <p:txEl>
                                              <p:pRg st="0" end="0"/>
                                            </p:txEl>
                                          </p:spTgt>
                                        </p:tgtEl>
                                      </p:cBhvr>
                                    </p:animEffect>
                                    <p:anim calcmode="lin" valueType="num">
                                      <p:cBhvr>
                                        <p:cTn id="16" dur="800" decel="100000" fill="hold"/>
                                        <p:tgtEl>
                                          <p:spTgt spid="22531">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2531">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2531">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2531">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253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2531">
                                            <p:txEl>
                                              <p:pRg st="1" end="1"/>
                                            </p:txEl>
                                          </p:spTgt>
                                        </p:tgtEl>
                                        <p:attrNameLst>
                                          <p:attrName>style.visibility</p:attrName>
                                        </p:attrNameLst>
                                      </p:cBhvr>
                                      <p:to>
                                        <p:strVal val="visible"/>
                                      </p:to>
                                    </p:set>
                                    <p:anim calcmode="lin" valueType="num">
                                      <p:cBhvr additive="base">
                                        <p:cTn id="25"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22531">
                                            <p:txEl>
                                              <p:pRg st="2" end="2"/>
                                            </p:txEl>
                                          </p:spTgt>
                                        </p:tgtEl>
                                        <p:attrNameLst>
                                          <p:attrName>style.visibility</p:attrName>
                                        </p:attrNameLst>
                                      </p:cBhvr>
                                      <p:to>
                                        <p:strVal val="visible"/>
                                      </p:to>
                                    </p:set>
                                    <p:anim calcmode="lin" valueType="num">
                                      <p:cBhvr additive="base">
                                        <p:cTn id="31"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eaLnBrk="1" hangingPunct="1">
              <a:buFont typeface="Wingdings" pitchFamily="2" charset="2"/>
              <a:buNone/>
            </a:pPr>
            <a:r>
              <a:rPr lang="tr-TR" b="1" smtClean="0"/>
              <a:t>EĞİTİM SONRASI </a:t>
            </a:r>
          </a:p>
          <a:p>
            <a:pPr eaLnBrk="1" hangingPunct="1">
              <a:buFont typeface="Wingdings" pitchFamily="2" charset="2"/>
              <a:buChar char="v"/>
            </a:pPr>
            <a:r>
              <a:rPr lang="tr-TR" smtClean="0"/>
              <a:t>Özel sektörde asgari ücret, kamu kurumlarında ise henüz Sağlık Bakanlığı tarafından bir atama yapılmadığı için net bir ücret söz konusu değildir. </a:t>
            </a:r>
          </a:p>
          <a:p>
            <a:pPr eaLnBrk="1" hangingPunct="1">
              <a:buFont typeface="Wingdings" pitchFamily="2" charset="2"/>
              <a:buChar char="v"/>
            </a:pPr>
            <a:r>
              <a:rPr lang="tr-TR" smtClean="0"/>
              <a:t>Kişilerin evinde verilen bakımda günlük karşılığında çalışılabilirler.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decel="50000" fill="hold">
                                          <p:stCondLst>
                                            <p:cond delay="0"/>
                                          </p:stCondLst>
                                        </p:cTn>
                                        <p:tgtEl>
                                          <p:spTgt spid="2355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55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55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355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55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55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55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5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tr-TR" b="0" smtClean="0"/>
              <a:t>MESLEKTE İLERLEME</a:t>
            </a:r>
            <a:r>
              <a:rPr lang="tr-TR" smtClean="0"/>
              <a:t> </a:t>
            </a:r>
          </a:p>
        </p:txBody>
      </p:sp>
      <p:sp>
        <p:nvSpPr>
          <p:cNvPr id="24579"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sz="1800" b="1" smtClean="0"/>
              <a:t>     </a:t>
            </a:r>
            <a:r>
              <a:rPr lang="tr-TR" sz="1800" b="1" u="sng" smtClean="0"/>
              <a:t>MESLEKİ EĞİTİMDE İLERLEME</a:t>
            </a:r>
          </a:p>
          <a:p>
            <a:pPr eaLnBrk="1" hangingPunct="1">
              <a:lnSpc>
                <a:spcPct val="80000"/>
              </a:lnSpc>
              <a:buFont typeface="Wingdings" pitchFamily="2" charset="2"/>
              <a:buNone/>
            </a:pPr>
            <a:r>
              <a:rPr lang="tr-TR" sz="1800" b="1" smtClean="0"/>
              <a:t> </a:t>
            </a:r>
            <a:br>
              <a:rPr lang="tr-TR" sz="1800" b="1" smtClean="0"/>
            </a:br>
            <a:r>
              <a:rPr lang="tr-TR" sz="1800" smtClean="0"/>
              <a:t>Evde Hasta Bakımı ön lisans programını başarı ile bitirenler ÖSYM tarafından yapılan Dikey Geçiş Sınavında (DGS) başarılı oldukları takdirde Hemşirelik, Hemşirelik ve Sağlık Hizmetleri lisans programlarına kontenjan dâhilinde dikey geçiş yapabilirler.</a:t>
            </a:r>
            <a:br>
              <a:rPr lang="tr-TR" sz="1800" smtClean="0"/>
            </a:br>
            <a:r>
              <a:rPr lang="tr-TR" sz="1800" smtClean="0"/>
              <a:t/>
            </a:r>
            <a:br>
              <a:rPr lang="tr-TR" sz="1800" smtClean="0"/>
            </a:br>
            <a:r>
              <a:rPr lang="tr-TR" sz="1800" b="1" u="sng" smtClean="0"/>
              <a:t>İŞ HAYATINDA İLERLEME</a:t>
            </a:r>
            <a:r>
              <a:rPr lang="tr-TR" sz="1800" b="1" smtClean="0"/>
              <a:t/>
            </a:r>
            <a:br>
              <a:rPr lang="tr-TR" sz="1800" b="1" smtClean="0"/>
            </a:br>
            <a:endParaRPr lang="tr-TR" sz="1800" b="1" smtClean="0"/>
          </a:p>
          <a:p>
            <a:pPr eaLnBrk="1" hangingPunct="1">
              <a:lnSpc>
                <a:spcPct val="80000"/>
              </a:lnSpc>
              <a:buFont typeface="Wingdings" pitchFamily="2" charset="2"/>
              <a:buNone/>
            </a:pPr>
            <a:r>
              <a:rPr lang="tr-TR" sz="1800" smtClean="0"/>
              <a:t>      Meslek elemanı olarak işe başlayanlar kendilerini geliştirmiş olmaları iş bulma imkânına ve iyi ücret almalarına katkıda bulunur. </a:t>
            </a:r>
            <a:br>
              <a:rPr lang="tr-TR" sz="1800" smtClean="0"/>
            </a:br>
            <a:r>
              <a:rPr lang="tr-TR" sz="1800" smtClean="0"/>
              <a:t/>
            </a:r>
            <a:br>
              <a:rPr lang="tr-TR" sz="1800" smtClean="0"/>
            </a:br>
            <a:r>
              <a:rPr lang="tr-TR" sz="1800" b="1" u="sng" smtClean="0"/>
              <a:t>BENZER MESLEKLER</a:t>
            </a:r>
            <a:r>
              <a:rPr lang="tr-TR" sz="1800" b="1" smtClean="0"/>
              <a:t> </a:t>
            </a:r>
            <a:r>
              <a:rPr lang="tr-TR" sz="1800" smtClean="0"/>
              <a:t/>
            </a:r>
            <a:br>
              <a:rPr lang="tr-TR" sz="1800" smtClean="0"/>
            </a:br>
            <a:r>
              <a:rPr lang="tr-TR" sz="1800" smtClean="0"/>
              <a:t>• Hemşire, </a:t>
            </a:r>
            <a:br>
              <a:rPr lang="tr-TR" sz="1800" smtClean="0"/>
            </a:br>
            <a:r>
              <a:rPr lang="tr-TR" sz="1800" smtClean="0"/>
              <a:t>• Hasta Bakıcı.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fltVal val="0"/>
                                          </p:val>
                                        </p:tav>
                                        <p:tav tm="100000">
                                          <p:val>
                                            <p:strVal val="#ppt_w"/>
                                          </p:val>
                                        </p:tav>
                                      </p:tavLst>
                                    </p:anim>
                                    <p:anim calcmode="lin" valueType="num">
                                      <p:cBhvr>
                                        <p:cTn id="8" dur="1000" fill="hold"/>
                                        <p:tgtEl>
                                          <p:spTgt spid="24578"/>
                                        </p:tgtEl>
                                        <p:attrNameLst>
                                          <p:attrName>ppt_h</p:attrName>
                                        </p:attrNameLst>
                                      </p:cBhvr>
                                      <p:tavLst>
                                        <p:tav tm="0">
                                          <p:val>
                                            <p:fltVal val="0"/>
                                          </p:val>
                                        </p:tav>
                                        <p:tav tm="100000">
                                          <p:val>
                                            <p:strVal val="#ppt_h"/>
                                          </p:val>
                                        </p:tav>
                                      </p:tavLst>
                                    </p:anim>
                                    <p:anim calcmode="lin" valueType="num">
                                      <p:cBhvr>
                                        <p:cTn id="9" dur="1000" fill="hold"/>
                                        <p:tgtEl>
                                          <p:spTgt spid="245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24579">
                                            <p:txEl>
                                              <p:pRg st="0" end="0"/>
                                            </p:txEl>
                                          </p:spTgt>
                                        </p:tgtEl>
                                        <p:attrNameLst>
                                          <p:attrName>style.visibility</p:attrName>
                                        </p:attrNameLst>
                                      </p:cBhvr>
                                      <p:to>
                                        <p:strVal val="visible"/>
                                      </p:to>
                                    </p:set>
                                    <p:animEffect transition="in" filter="fade">
                                      <p:cBhvr>
                                        <p:cTn id="15" dur="2000"/>
                                        <p:tgtEl>
                                          <p:spTgt spid="24579">
                                            <p:txEl>
                                              <p:pRg st="0" end="0"/>
                                            </p:txEl>
                                          </p:spTgt>
                                        </p:tgtEl>
                                      </p:cBhvr>
                                    </p:animEffect>
                                    <p:anim calcmode="lin" valueType="num">
                                      <p:cBhvr>
                                        <p:cTn id="16" dur="2000" fill="hold"/>
                                        <p:tgtEl>
                                          <p:spTgt spid="24579">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24579">
                                            <p:txEl>
                                              <p:pRg st="0" end="0"/>
                                            </p:txEl>
                                          </p:spTgt>
                                        </p:tgtEl>
                                        <p:attrNameLst>
                                          <p:attrName>ppt_w</p:attrName>
                                        </p:attrNameLst>
                                      </p:cBhvr>
                                      <p:tavLst>
                                        <p:tav tm="0">
                                          <p:val>
                                            <p:fltVal val="0"/>
                                          </p:val>
                                        </p:tav>
                                        <p:tav tm="100000">
                                          <p:val>
                                            <p:strVal val="#ppt_w"/>
                                          </p:val>
                                        </p:tav>
                                      </p:tavLst>
                                    </p:anim>
                                  </p:childTnLst>
                                </p:cTn>
                              </p:par>
                              <p:par>
                                <p:cTn id="19" presetID="35" presetClass="entr" presetSubtype="0" fill="hold" nodeType="with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2000"/>
                                        <p:tgtEl>
                                          <p:spTgt spid="24579">
                                            <p:txEl>
                                              <p:pRg st="1" end="1"/>
                                            </p:txEl>
                                          </p:spTgt>
                                        </p:tgtEl>
                                      </p:cBhvr>
                                    </p:animEffect>
                                    <p:anim calcmode="lin" valueType="num">
                                      <p:cBhvr>
                                        <p:cTn id="22" dur="2000" fill="hold"/>
                                        <p:tgtEl>
                                          <p:spTgt spid="24579">
                                            <p:txEl>
                                              <p:pRg st="1" end="1"/>
                                            </p:txEl>
                                          </p:spTgt>
                                        </p:tgtEl>
                                        <p:attrNameLst>
                                          <p:attrName>style.rotation</p:attrName>
                                        </p:attrNameLst>
                                      </p:cBhvr>
                                      <p:tavLst>
                                        <p:tav tm="0">
                                          <p:val>
                                            <p:fltVal val="720"/>
                                          </p:val>
                                        </p:tav>
                                        <p:tav tm="100000">
                                          <p:val>
                                            <p:fltVal val="0"/>
                                          </p:val>
                                        </p:tav>
                                      </p:tavLst>
                                    </p:anim>
                                    <p:anim calcmode="lin" valueType="num">
                                      <p:cBhvr>
                                        <p:cTn id="23" dur="2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24579">
                                            <p:txEl>
                                              <p:pRg st="1" end="1"/>
                                            </p:txEl>
                                          </p:spTgt>
                                        </p:tgtEl>
                                        <p:attrNameLst>
                                          <p:attrName>ppt_w</p:attrName>
                                        </p:attrNameLst>
                                      </p:cBhvr>
                                      <p:tavLst>
                                        <p:tav tm="0">
                                          <p:val>
                                            <p:fltVal val="0"/>
                                          </p:val>
                                        </p:tav>
                                        <p:tav tm="100000">
                                          <p:val>
                                            <p:strVal val="#ppt_w"/>
                                          </p:val>
                                        </p:tav>
                                      </p:tavLst>
                                    </p:anim>
                                  </p:childTnLst>
                                </p:cTn>
                              </p:par>
                              <p:par>
                                <p:cTn id="25" presetID="35" presetClass="entr" presetSubtype="0" fill="hold" nodeType="with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Effect transition="in" filter="fade">
                                      <p:cBhvr>
                                        <p:cTn id="27" dur="2000"/>
                                        <p:tgtEl>
                                          <p:spTgt spid="24579">
                                            <p:txEl>
                                              <p:pRg st="2" end="2"/>
                                            </p:txEl>
                                          </p:spTgt>
                                        </p:tgtEl>
                                      </p:cBhvr>
                                    </p:animEffect>
                                    <p:anim calcmode="lin" valueType="num">
                                      <p:cBhvr>
                                        <p:cTn id="28" dur="2000" fill="hold"/>
                                        <p:tgtEl>
                                          <p:spTgt spid="24579">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24579">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tr-TR" sz="2000" smtClean="0"/>
              <a:t>HASTA VE YAŞLI HİZMETLERİ ALANI İLE AYNI ALANLARDAKİ LİSANS PROGRAMLARI</a:t>
            </a:r>
            <a:r>
              <a:rPr lang="tr-TR" smtClean="0"/>
              <a:t> </a:t>
            </a:r>
          </a:p>
        </p:txBody>
      </p:sp>
      <p:sp>
        <p:nvSpPr>
          <p:cNvPr id="21507" name="3 İçerik Yer Tutucusu"/>
          <p:cNvSpPr>
            <a:spLocks noGrp="1"/>
          </p:cNvSpPr>
          <p:nvPr>
            <p:ph idx="1"/>
          </p:nvPr>
        </p:nvSpPr>
        <p:spPr/>
        <p:txBody>
          <a:bodyPr/>
          <a:lstStyle/>
          <a:p>
            <a:pPr eaLnBrk="1" hangingPunct="1"/>
            <a:r>
              <a:rPr lang="tr-TR" b="1" smtClean="0"/>
              <a:t>Tercih Kodu: 4306-Hasta ve Yaşlı Hizmetleri</a:t>
            </a:r>
            <a:endParaRPr lang="tr-TR" smtClean="0"/>
          </a:p>
          <a:p>
            <a:pPr eaLnBrk="1" hangingPunct="1"/>
            <a:r>
              <a:rPr lang="tr-TR" smtClean="0"/>
              <a:t>1464-Ebelik</a:t>
            </a:r>
            <a:br>
              <a:rPr lang="tr-TR" smtClean="0"/>
            </a:br>
            <a:r>
              <a:rPr lang="tr-TR" smtClean="0"/>
              <a:t>3606-Ebelik-Hemşirelik</a:t>
            </a:r>
            <a:br>
              <a:rPr lang="tr-TR" smtClean="0"/>
            </a:br>
            <a:r>
              <a:rPr lang="tr-TR" b="1" smtClean="0"/>
              <a:t>4306-Hasta ve Yaşlı Hizmetleri</a:t>
            </a:r>
            <a:r>
              <a:rPr lang="tr-TR" smtClean="0"/>
              <a:t/>
            </a:r>
            <a:br>
              <a:rPr lang="tr-TR" smtClean="0"/>
            </a:br>
            <a:r>
              <a:rPr lang="tr-TR" smtClean="0"/>
              <a:t>1746-Hemşirelik</a:t>
            </a:r>
            <a:br>
              <a:rPr lang="tr-TR" smtClean="0"/>
            </a:br>
            <a:r>
              <a:rPr lang="tr-TR" smtClean="0"/>
              <a:t>3832-Yaşlı Hizmetleri</a:t>
            </a:r>
          </a:p>
          <a:p>
            <a:pPr>
              <a:buFont typeface="Wingdings" pitchFamily="2" charset="2"/>
              <a:buNone/>
            </a:pPr>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wipe(down)">
                                      <p:cBhvr>
                                        <p:cTn id="7" dur="580">
                                          <p:stCondLst>
                                            <p:cond delay="0"/>
                                          </p:stCondLst>
                                        </p:cTn>
                                        <p:tgtEl>
                                          <p:spTgt spid="25602"/>
                                        </p:tgtEl>
                                      </p:cBhvr>
                                    </p:animEffect>
                                    <p:anim calcmode="lin" valueType="num">
                                      <p:cBhvr>
                                        <p:cTn id="8" dur="1822" tmFilter="0,0; 0.14,0.36; 0.43,0.73; 0.71,0.91; 1.0,1.0">
                                          <p:stCondLst>
                                            <p:cond delay="0"/>
                                          </p:stCondLst>
                                        </p:cTn>
                                        <p:tgtEl>
                                          <p:spTgt spid="256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60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60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60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602"/>
                                        </p:tgtEl>
                                        <p:attrNameLst>
                                          <p:attrName>ppt_y</p:attrName>
                                        </p:attrNameLst>
                                      </p:cBhvr>
                                      <p:tavLst>
                                        <p:tav tm="0" fmla="#ppt_y-sin(pi*$)/81">
                                          <p:val>
                                            <p:fltVal val="0"/>
                                          </p:val>
                                        </p:tav>
                                        <p:tav tm="100000">
                                          <p:val>
                                            <p:fltVal val="1"/>
                                          </p:val>
                                        </p:tav>
                                      </p:tavLst>
                                    </p:anim>
                                    <p:animScale>
                                      <p:cBhvr>
                                        <p:cTn id="13" dur="26">
                                          <p:stCondLst>
                                            <p:cond delay="650"/>
                                          </p:stCondLst>
                                        </p:cTn>
                                        <p:tgtEl>
                                          <p:spTgt spid="25602"/>
                                        </p:tgtEl>
                                      </p:cBhvr>
                                      <p:to x="100000" y="60000"/>
                                    </p:animScale>
                                    <p:animScale>
                                      <p:cBhvr>
                                        <p:cTn id="14" dur="166" decel="50000">
                                          <p:stCondLst>
                                            <p:cond delay="676"/>
                                          </p:stCondLst>
                                        </p:cTn>
                                        <p:tgtEl>
                                          <p:spTgt spid="25602"/>
                                        </p:tgtEl>
                                      </p:cBhvr>
                                      <p:to x="100000" y="100000"/>
                                    </p:animScale>
                                    <p:animScale>
                                      <p:cBhvr>
                                        <p:cTn id="15" dur="26">
                                          <p:stCondLst>
                                            <p:cond delay="1312"/>
                                          </p:stCondLst>
                                        </p:cTn>
                                        <p:tgtEl>
                                          <p:spTgt spid="25602"/>
                                        </p:tgtEl>
                                      </p:cBhvr>
                                      <p:to x="100000" y="80000"/>
                                    </p:animScale>
                                    <p:animScale>
                                      <p:cBhvr>
                                        <p:cTn id="16" dur="166" decel="50000">
                                          <p:stCondLst>
                                            <p:cond delay="1338"/>
                                          </p:stCondLst>
                                        </p:cTn>
                                        <p:tgtEl>
                                          <p:spTgt spid="25602"/>
                                        </p:tgtEl>
                                      </p:cBhvr>
                                      <p:to x="100000" y="100000"/>
                                    </p:animScale>
                                    <p:animScale>
                                      <p:cBhvr>
                                        <p:cTn id="17" dur="26">
                                          <p:stCondLst>
                                            <p:cond delay="1642"/>
                                          </p:stCondLst>
                                        </p:cTn>
                                        <p:tgtEl>
                                          <p:spTgt spid="25602"/>
                                        </p:tgtEl>
                                      </p:cBhvr>
                                      <p:to x="100000" y="90000"/>
                                    </p:animScale>
                                    <p:animScale>
                                      <p:cBhvr>
                                        <p:cTn id="18" dur="166" decel="50000">
                                          <p:stCondLst>
                                            <p:cond delay="1668"/>
                                          </p:stCondLst>
                                        </p:cTn>
                                        <p:tgtEl>
                                          <p:spTgt spid="25602"/>
                                        </p:tgtEl>
                                      </p:cBhvr>
                                      <p:to x="100000" y="100000"/>
                                    </p:animScale>
                                    <p:animScale>
                                      <p:cBhvr>
                                        <p:cTn id="19" dur="26">
                                          <p:stCondLst>
                                            <p:cond delay="1808"/>
                                          </p:stCondLst>
                                        </p:cTn>
                                        <p:tgtEl>
                                          <p:spTgt spid="25602"/>
                                        </p:tgtEl>
                                      </p:cBhvr>
                                      <p:to x="100000" y="95000"/>
                                    </p:animScale>
                                    <p:animScale>
                                      <p:cBhvr>
                                        <p:cTn id="20" dur="166" decel="50000">
                                          <p:stCondLst>
                                            <p:cond delay="1834"/>
                                          </p:stCondLst>
                                        </p:cTn>
                                        <p:tgtEl>
                                          <p:spTgt spid="256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tr-TR" smtClean="0"/>
              <a:t>ALANIN TANIMI</a:t>
            </a:r>
          </a:p>
        </p:txBody>
      </p:sp>
      <p:sp>
        <p:nvSpPr>
          <p:cNvPr id="5123" name="Rectangle 3"/>
          <p:cNvSpPr>
            <a:spLocks noGrp="1" noChangeArrowheads="1"/>
          </p:cNvSpPr>
          <p:nvPr>
            <p:ph type="body" idx="1"/>
          </p:nvPr>
        </p:nvSpPr>
        <p:spPr>
          <a:xfrm>
            <a:off x="304800" y="2286000"/>
            <a:ext cx="8229600" cy="4572000"/>
          </a:xfrm>
        </p:spPr>
        <p:txBody>
          <a:bodyPr/>
          <a:lstStyle/>
          <a:p>
            <a:pPr eaLnBrk="1" hangingPunct="1"/>
            <a:r>
              <a:rPr lang="tr-TR" sz="2400" smtClean="0"/>
              <a:t>Temel sağlık hizmetleri, yaşlı, engelli, hasta, yaşlı tüm insanlara, bulundukları her ortamda ve şartta (okul, ev, işyeri, hastane) sağlık hizmeti verilen alandır.</a:t>
            </a:r>
          </a:p>
          <a:p>
            <a:pPr eaLnBrk="1" hangingPunct="1"/>
            <a:r>
              <a:rPr lang="tr-TR" sz="2400" smtClean="0"/>
              <a:t>Gelişen teknolojinin ve bilgi çağının getirdiği değişimler, ülkemizin içinde bulunduğu sosyo-ekonomik durum; kaliteli sağlık hizmetlerinin sunumunda ve sağlık alanında nitelikli elemanlara olan ihtiyacı arttırmaktadır.</a:t>
            </a:r>
          </a:p>
          <a:p>
            <a:pPr eaLnBrk="1" hangingPunct="1"/>
            <a:r>
              <a:rPr lang="tr-TR" sz="2400" smtClean="0"/>
              <a:t>Hasta ve Yaşlı Hizmetleri alanı altında yer alan dalların yeterliklerini kazandırmaya yönelik eğitim ve öğretim verilen alandır.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 calcmode="lin" valueType="num">
                                      <p:cBhvr additive="base">
                                        <p:cTn id="18"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5123">
                                            <p:txEl>
                                              <p:pRg st="2" end="2"/>
                                            </p:txEl>
                                          </p:spTgt>
                                        </p:tgtEl>
                                        <p:attrNameLst>
                                          <p:attrName>style.visibility</p:attrName>
                                        </p:attrNameLst>
                                      </p:cBhvr>
                                      <p:to>
                                        <p:strVal val="visible"/>
                                      </p:to>
                                    </p:set>
                                    <p:anim calcmode="lin" valueType="num">
                                      <p:cBhvr additive="base">
                                        <p:cTn id="24"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eaLnBrk="1" hangingPunct="1"/>
            <a:r>
              <a:rPr lang="tr-TR" smtClean="0"/>
              <a:t>Ebelik                              4   YGS-2</a:t>
            </a:r>
          </a:p>
          <a:p>
            <a:pPr eaLnBrk="1" hangingPunct="1"/>
            <a:r>
              <a:rPr lang="tr-TR" smtClean="0"/>
              <a:t>Hemşirelik                       4   YGS-2</a:t>
            </a:r>
          </a:p>
          <a:p>
            <a:pPr eaLnBrk="1" hangingPunct="1"/>
            <a:r>
              <a:rPr lang="tr-TR" smtClean="0"/>
              <a:t>Perfüzyon (Yüksekokul)  4   YGS-2</a:t>
            </a:r>
          </a:p>
          <a:p>
            <a:pPr eaLnBrk="1" hangingPunct="1"/>
            <a:r>
              <a:rPr lang="tr-TR" smtClean="0"/>
              <a:t>Ergoterapi (Yüksekokul)  4   YGS-2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
                                        <p:tgtEl>
                                          <p:spTgt spid="27651">
                                            <p:txEl>
                                              <p:pRg st="0" end="0"/>
                                            </p:txEl>
                                          </p:spTgt>
                                        </p:tgtEl>
                                      </p:cBhvr>
                                    </p:animEffect>
                                    <p:anim calcmode="lin" valueType="num">
                                      <p:cBhvr>
                                        <p:cTn id="8" dur="4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7651">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765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765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7651">
                                            <p:txEl>
                                              <p:pRg st="1" end="1"/>
                                            </p:txEl>
                                          </p:spTgt>
                                        </p:tgtEl>
                                        <p:attrNameLst>
                                          <p:attrName>style.visibility</p:attrName>
                                        </p:attrNameLst>
                                      </p:cBhvr>
                                      <p:to>
                                        <p:strVal val="visible"/>
                                      </p:to>
                                    </p:set>
                                    <p:animEffect transition="in" filter="fade">
                                      <p:cBhvr>
                                        <p:cTn id="16" dur="100"/>
                                        <p:tgtEl>
                                          <p:spTgt spid="27651">
                                            <p:txEl>
                                              <p:pRg st="1" end="1"/>
                                            </p:txEl>
                                          </p:spTgt>
                                        </p:tgtEl>
                                      </p:cBhvr>
                                    </p:animEffect>
                                    <p:anim calcmode="lin" valueType="num">
                                      <p:cBhvr>
                                        <p:cTn id="17" dur="4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7651">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7651">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7651">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7651">
                                            <p:txEl>
                                              <p:pRg st="2" end="2"/>
                                            </p:txEl>
                                          </p:spTgt>
                                        </p:tgtEl>
                                        <p:attrNameLst>
                                          <p:attrName>style.visibility</p:attrName>
                                        </p:attrNameLst>
                                      </p:cBhvr>
                                      <p:to>
                                        <p:strVal val="visible"/>
                                      </p:to>
                                    </p:set>
                                    <p:animEffect transition="in" filter="fade">
                                      <p:cBhvr>
                                        <p:cTn id="25" dur="100"/>
                                        <p:tgtEl>
                                          <p:spTgt spid="27651">
                                            <p:txEl>
                                              <p:pRg st="2" end="2"/>
                                            </p:txEl>
                                          </p:spTgt>
                                        </p:tgtEl>
                                      </p:cBhvr>
                                    </p:animEffect>
                                    <p:anim calcmode="lin" valueType="num">
                                      <p:cBhvr>
                                        <p:cTn id="26" dur="4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7651">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7651">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7651">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7651">
                                            <p:txEl>
                                              <p:pRg st="3" end="3"/>
                                            </p:txEl>
                                          </p:spTgt>
                                        </p:tgtEl>
                                        <p:attrNameLst>
                                          <p:attrName>style.visibility</p:attrName>
                                        </p:attrNameLst>
                                      </p:cBhvr>
                                      <p:to>
                                        <p:strVal val="visible"/>
                                      </p:to>
                                    </p:set>
                                    <p:animEffect transition="in" filter="fade">
                                      <p:cBhvr>
                                        <p:cTn id="34" dur="100"/>
                                        <p:tgtEl>
                                          <p:spTgt spid="27651">
                                            <p:txEl>
                                              <p:pRg st="3" end="3"/>
                                            </p:txEl>
                                          </p:spTgt>
                                        </p:tgtEl>
                                      </p:cBhvr>
                                    </p:animEffect>
                                    <p:anim calcmode="lin" valueType="num">
                                      <p:cBhvr>
                                        <p:cTn id="35" dur="4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7651">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7651">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7651">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tr-TR" sz="3200" b="0" smtClean="0"/>
              <a:t>ÖNLİSANS PROGRAMLARI</a:t>
            </a:r>
            <a:r>
              <a:rPr lang="tr-TR" sz="3200" smtClean="0"/>
              <a:t> </a:t>
            </a:r>
          </a:p>
        </p:txBody>
      </p:sp>
      <p:sp>
        <p:nvSpPr>
          <p:cNvPr id="12291" name="Rectangle 3"/>
          <p:cNvSpPr>
            <a:spLocks noGrp="1" noChangeArrowheads="1"/>
          </p:cNvSpPr>
          <p:nvPr>
            <p:ph type="body" idx="1"/>
          </p:nvPr>
        </p:nvSpPr>
        <p:spPr/>
        <p:txBody>
          <a:bodyPr/>
          <a:lstStyle/>
          <a:p>
            <a:pPr eaLnBrk="1" hangingPunct="1">
              <a:lnSpc>
                <a:spcPct val="80000"/>
              </a:lnSpc>
            </a:pPr>
            <a:r>
              <a:rPr lang="tr-TR" sz="1200" b="1" smtClean="0"/>
              <a:t>DİYALİZ</a:t>
            </a:r>
          </a:p>
          <a:p>
            <a:pPr eaLnBrk="1" hangingPunct="1">
              <a:lnSpc>
                <a:spcPct val="80000"/>
              </a:lnSpc>
            </a:pPr>
            <a:r>
              <a:rPr lang="tr-TR" sz="1200" b="1" smtClean="0"/>
              <a:t>ELEKTRONÖROFİZYOLOJİ</a:t>
            </a:r>
          </a:p>
          <a:p>
            <a:pPr eaLnBrk="1" hangingPunct="1">
              <a:lnSpc>
                <a:spcPct val="80000"/>
              </a:lnSpc>
            </a:pPr>
            <a:r>
              <a:rPr lang="tr-TR" sz="1200" b="1" smtClean="0"/>
              <a:t>EVDE HASTA BAKIMI</a:t>
            </a:r>
          </a:p>
          <a:p>
            <a:pPr eaLnBrk="1" hangingPunct="1">
              <a:lnSpc>
                <a:spcPct val="80000"/>
              </a:lnSpc>
            </a:pPr>
            <a:r>
              <a:rPr lang="tr-TR" sz="1200" b="1" smtClean="0"/>
              <a:t>FİZYOTERAPİ</a:t>
            </a:r>
          </a:p>
          <a:p>
            <a:pPr eaLnBrk="1" hangingPunct="1">
              <a:lnSpc>
                <a:spcPct val="80000"/>
              </a:lnSpc>
            </a:pPr>
            <a:r>
              <a:rPr lang="tr-TR" sz="1200" b="1" smtClean="0"/>
              <a:t>İLK VE ACİL YARDIM</a:t>
            </a:r>
          </a:p>
          <a:p>
            <a:pPr eaLnBrk="1" hangingPunct="1">
              <a:lnSpc>
                <a:spcPct val="80000"/>
              </a:lnSpc>
            </a:pPr>
            <a:r>
              <a:rPr lang="tr-TR" sz="1200" b="1" smtClean="0"/>
              <a:t>İŞ VE UĞRAŞI TERAPİSİ</a:t>
            </a:r>
          </a:p>
          <a:p>
            <a:pPr eaLnBrk="1" hangingPunct="1">
              <a:lnSpc>
                <a:spcPct val="80000"/>
              </a:lnSpc>
            </a:pPr>
            <a:r>
              <a:rPr lang="tr-TR" sz="1200" b="1" smtClean="0"/>
              <a:t>LABORANT VE VETERİNER SAĞLIK</a:t>
            </a:r>
          </a:p>
          <a:p>
            <a:pPr eaLnBrk="1" hangingPunct="1">
              <a:lnSpc>
                <a:spcPct val="80000"/>
              </a:lnSpc>
            </a:pPr>
            <a:r>
              <a:rPr lang="tr-TR" sz="1200" b="1" smtClean="0"/>
              <a:t>LABORATUVAR TEKNOLOJİSİ</a:t>
            </a:r>
          </a:p>
          <a:p>
            <a:pPr eaLnBrk="1" hangingPunct="1">
              <a:lnSpc>
                <a:spcPct val="80000"/>
              </a:lnSpc>
            </a:pPr>
            <a:r>
              <a:rPr lang="tr-TR" sz="1200" b="1" smtClean="0"/>
              <a:t>PATOLOJİ LABORATUVAR TEKNİKLERİ</a:t>
            </a:r>
          </a:p>
          <a:p>
            <a:pPr eaLnBrk="1" hangingPunct="1">
              <a:lnSpc>
                <a:spcPct val="80000"/>
              </a:lnSpc>
            </a:pPr>
            <a:r>
              <a:rPr lang="tr-TR" sz="1200" b="1" smtClean="0"/>
              <a:t>PERFÜZYON TEKNİKLERİ</a:t>
            </a:r>
          </a:p>
          <a:p>
            <a:pPr eaLnBrk="1" hangingPunct="1">
              <a:lnSpc>
                <a:spcPct val="80000"/>
              </a:lnSpc>
            </a:pPr>
            <a:r>
              <a:rPr lang="tr-TR" sz="1200" b="1" smtClean="0"/>
              <a:t>SAĞLIK KURUMLARI İŞLETMECİLİĞİ</a:t>
            </a:r>
          </a:p>
          <a:p>
            <a:pPr eaLnBrk="1" hangingPunct="1">
              <a:lnSpc>
                <a:spcPct val="80000"/>
              </a:lnSpc>
            </a:pPr>
            <a:r>
              <a:rPr lang="tr-TR" sz="1200" b="1" smtClean="0"/>
              <a:t>TIBBİ LABORATUVAR TEKNİKLERİ</a:t>
            </a:r>
          </a:p>
          <a:p>
            <a:pPr eaLnBrk="1" hangingPunct="1">
              <a:lnSpc>
                <a:spcPct val="80000"/>
              </a:lnSpc>
            </a:pPr>
            <a:r>
              <a:rPr lang="tr-TR" sz="1200" b="1" smtClean="0"/>
              <a:t>TIBBİ TANITIM VE PAZARLAMA</a:t>
            </a:r>
          </a:p>
          <a:p>
            <a:pPr eaLnBrk="1" hangingPunct="1">
              <a:lnSpc>
                <a:spcPct val="80000"/>
              </a:lnSpc>
            </a:pPr>
            <a:r>
              <a:rPr lang="tr-TR" sz="1200" b="1" smtClean="0"/>
              <a:t>YAŞLI BAKIMI</a:t>
            </a:r>
          </a:p>
          <a:p>
            <a:pPr eaLnBrk="1" hangingPunct="1">
              <a:lnSpc>
                <a:spcPct val="80000"/>
              </a:lnSpc>
            </a:pPr>
            <a:r>
              <a:rPr lang="tr-TR" sz="1200" b="1" smtClean="0"/>
              <a:t>AMELİYATHANE HİZMETLERİ</a:t>
            </a:r>
          </a:p>
          <a:p>
            <a:pPr eaLnBrk="1" hangingPunct="1">
              <a:lnSpc>
                <a:spcPct val="80000"/>
              </a:lnSpc>
            </a:pPr>
            <a:r>
              <a:rPr lang="tr-TR" sz="1200" b="1" smtClean="0"/>
              <a:t>İŞ SAĞLIĞI VE GÜVENLİĞİ</a:t>
            </a:r>
          </a:p>
          <a:p>
            <a:pPr eaLnBrk="1" hangingPunct="1">
              <a:lnSpc>
                <a:spcPct val="80000"/>
              </a:lnSpc>
            </a:pPr>
            <a:r>
              <a:rPr lang="tr-TR" sz="1200" b="1" smtClean="0"/>
              <a:t>İŞÇİ SAĞLIĞI VE İŞ GÜVENLİĞİ</a:t>
            </a:r>
          </a:p>
          <a:p>
            <a:pPr eaLnBrk="1" hangingPunct="1">
              <a:lnSpc>
                <a:spcPct val="80000"/>
              </a:lnSpc>
            </a:pPr>
            <a:r>
              <a:rPr lang="tr-TR" sz="1200" b="1" smtClean="0"/>
              <a:t>SOSYAL HİZMETLER</a:t>
            </a:r>
            <a:br>
              <a:rPr lang="tr-TR" sz="1200" b="1" smtClean="0"/>
            </a:br>
            <a:endParaRPr lang="tr-TR" sz="12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anim calcmode="lin" valueType="num">
                                      <p:cBhvr>
                                        <p:cTn id="8" dur="500" fill="hold"/>
                                        <p:tgtEl>
                                          <p:spTgt spid="12290"/>
                                        </p:tgtEl>
                                        <p:attrNameLst>
                                          <p:attrName>ppt_x</p:attrName>
                                        </p:attrNameLst>
                                      </p:cBhvr>
                                      <p:tavLst>
                                        <p:tav tm="0">
                                          <p:val>
                                            <p:strVal val="#ppt_x-.1"/>
                                          </p:val>
                                        </p:tav>
                                        <p:tav tm="100000">
                                          <p:val>
                                            <p:strVal val="#ppt_x"/>
                                          </p:val>
                                        </p:tav>
                                      </p:tavLst>
                                    </p:anim>
                                    <p:anim calcmode="lin" valueType="num">
                                      <p:cBhvr>
                                        <p:cTn id="9"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 calcmode="lin" valueType="num">
                                      <p:cBhvr additive="base">
                                        <p:cTn id="14"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12291">
                                            <p:txEl>
                                              <p:pRg st="1" end="1"/>
                                            </p:txEl>
                                          </p:spTgt>
                                        </p:tgtEl>
                                        <p:attrNameLst>
                                          <p:attrName>style.visibility</p:attrName>
                                        </p:attrNameLst>
                                      </p:cBhvr>
                                      <p:to>
                                        <p:strVal val="visible"/>
                                      </p:to>
                                    </p:set>
                                    <p:anim calcmode="lin" valueType="num">
                                      <p:cBhvr additive="base">
                                        <p:cTn id="20"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12291">
                                            <p:txEl>
                                              <p:pRg st="2" end="2"/>
                                            </p:txEl>
                                          </p:spTgt>
                                        </p:tgtEl>
                                        <p:attrNameLst>
                                          <p:attrName>style.visibility</p:attrName>
                                        </p:attrNameLst>
                                      </p:cBhvr>
                                      <p:to>
                                        <p:strVal val="visible"/>
                                      </p:to>
                                    </p:set>
                                    <p:anim calcmode="lin" valueType="num">
                                      <p:cBhvr additive="base">
                                        <p:cTn id="26"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12291">
                                            <p:txEl>
                                              <p:pRg st="3" end="3"/>
                                            </p:txEl>
                                          </p:spTgt>
                                        </p:tgtEl>
                                        <p:attrNameLst>
                                          <p:attrName>style.visibility</p:attrName>
                                        </p:attrNameLst>
                                      </p:cBhvr>
                                      <p:to>
                                        <p:strVal val="visible"/>
                                      </p:to>
                                    </p:set>
                                    <p:anim calcmode="lin" valueType="num">
                                      <p:cBhvr additive="base">
                                        <p:cTn id="32"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12291">
                                            <p:txEl>
                                              <p:pRg st="4" end="4"/>
                                            </p:txEl>
                                          </p:spTgt>
                                        </p:tgtEl>
                                        <p:attrNameLst>
                                          <p:attrName>style.visibility</p:attrName>
                                        </p:attrNameLst>
                                      </p:cBhvr>
                                      <p:to>
                                        <p:strVal val="visible"/>
                                      </p:to>
                                    </p:set>
                                    <p:anim calcmode="lin" valueType="num">
                                      <p:cBhvr additive="base">
                                        <p:cTn id="38"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2291">
                                            <p:txEl>
                                              <p:pRg st="5" end="5"/>
                                            </p:txEl>
                                          </p:spTgt>
                                        </p:tgtEl>
                                        <p:attrNameLst>
                                          <p:attrName>style.visibility</p:attrName>
                                        </p:attrNameLst>
                                      </p:cBhvr>
                                      <p:to>
                                        <p:strVal val="visible"/>
                                      </p:to>
                                    </p:set>
                                    <p:anim calcmode="lin" valueType="num">
                                      <p:cBhvr additive="base">
                                        <p:cTn id="44"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12291">
                                            <p:txEl>
                                              <p:pRg st="6" end="6"/>
                                            </p:txEl>
                                          </p:spTgt>
                                        </p:tgtEl>
                                        <p:attrNameLst>
                                          <p:attrName>style.visibility</p:attrName>
                                        </p:attrNameLst>
                                      </p:cBhvr>
                                      <p:to>
                                        <p:strVal val="visible"/>
                                      </p:to>
                                    </p:set>
                                    <p:anim calcmode="lin" valueType="num">
                                      <p:cBhvr additive="base">
                                        <p:cTn id="50"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7" presetClass="entr" presetSubtype="4" fill="hold" grpId="0" nodeType="clickEffect">
                                  <p:stCondLst>
                                    <p:cond delay="0"/>
                                  </p:stCondLst>
                                  <p:childTnLst>
                                    <p:set>
                                      <p:cBhvr>
                                        <p:cTn id="55" dur="1" fill="hold">
                                          <p:stCondLst>
                                            <p:cond delay="0"/>
                                          </p:stCondLst>
                                        </p:cTn>
                                        <p:tgtEl>
                                          <p:spTgt spid="12291">
                                            <p:txEl>
                                              <p:pRg st="7" end="7"/>
                                            </p:txEl>
                                          </p:spTgt>
                                        </p:tgtEl>
                                        <p:attrNameLst>
                                          <p:attrName>style.visibility</p:attrName>
                                        </p:attrNameLst>
                                      </p:cBhvr>
                                      <p:to>
                                        <p:strVal val="visible"/>
                                      </p:to>
                                    </p:set>
                                    <p:anim calcmode="lin" valueType="num">
                                      <p:cBhvr additive="base">
                                        <p:cTn id="56"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7" presetClass="entr" presetSubtype="4" fill="hold" grpId="0" nodeType="clickEffect">
                                  <p:stCondLst>
                                    <p:cond delay="0"/>
                                  </p:stCondLst>
                                  <p:childTnLst>
                                    <p:set>
                                      <p:cBhvr>
                                        <p:cTn id="61" dur="1" fill="hold">
                                          <p:stCondLst>
                                            <p:cond delay="0"/>
                                          </p:stCondLst>
                                        </p:cTn>
                                        <p:tgtEl>
                                          <p:spTgt spid="12291">
                                            <p:txEl>
                                              <p:pRg st="8" end="8"/>
                                            </p:txEl>
                                          </p:spTgt>
                                        </p:tgtEl>
                                        <p:attrNameLst>
                                          <p:attrName>style.visibility</p:attrName>
                                        </p:attrNameLst>
                                      </p:cBhvr>
                                      <p:to>
                                        <p:strVal val="visible"/>
                                      </p:to>
                                    </p:set>
                                    <p:anim calcmode="lin" valueType="num">
                                      <p:cBhvr additive="base">
                                        <p:cTn id="62" dur="5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229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7" presetClass="entr" presetSubtype="4" fill="hold" grpId="0" nodeType="clickEffect">
                                  <p:stCondLst>
                                    <p:cond delay="0"/>
                                  </p:stCondLst>
                                  <p:childTnLst>
                                    <p:set>
                                      <p:cBhvr>
                                        <p:cTn id="67" dur="1" fill="hold">
                                          <p:stCondLst>
                                            <p:cond delay="0"/>
                                          </p:stCondLst>
                                        </p:cTn>
                                        <p:tgtEl>
                                          <p:spTgt spid="12291">
                                            <p:txEl>
                                              <p:pRg st="9" end="9"/>
                                            </p:txEl>
                                          </p:spTgt>
                                        </p:tgtEl>
                                        <p:attrNameLst>
                                          <p:attrName>style.visibility</p:attrName>
                                        </p:attrNameLst>
                                      </p:cBhvr>
                                      <p:to>
                                        <p:strVal val="visible"/>
                                      </p:to>
                                    </p:set>
                                    <p:anim calcmode="lin" valueType="num">
                                      <p:cBhvr additive="base">
                                        <p:cTn id="68" dur="5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229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7" presetClass="entr" presetSubtype="4" fill="hold" grpId="0" nodeType="clickEffect">
                                  <p:stCondLst>
                                    <p:cond delay="0"/>
                                  </p:stCondLst>
                                  <p:childTnLst>
                                    <p:set>
                                      <p:cBhvr>
                                        <p:cTn id="73" dur="1" fill="hold">
                                          <p:stCondLst>
                                            <p:cond delay="0"/>
                                          </p:stCondLst>
                                        </p:cTn>
                                        <p:tgtEl>
                                          <p:spTgt spid="12291">
                                            <p:txEl>
                                              <p:pRg st="10" end="10"/>
                                            </p:txEl>
                                          </p:spTgt>
                                        </p:tgtEl>
                                        <p:attrNameLst>
                                          <p:attrName>style.visibility</p:attrName>
                                        </p:attrNameLst>
                                      </p:cBhvr>
                                      <p:to>
                                        <p:strVal val="visible"/>
                                      </p:to>
                                    </p:set>
                                    <p:anim calcmode="lin" valueType="num">
                                      <p:cBhvr additive="base">
                                        <p:cTn id="74" dur="500" fill="hold"/>
                                        <p:tgtEl>
                                          <p:spTgt spid="12291">
                                            <p:txEl>
                                              <p:pRg st="10" end="1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229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7" presetClass="entr" presetSubtype="4" fill="hold" grpId="0" nodeType="clickEffect">
                                  <p:stCondLst>
                                    <p:cond delay="0"/>
                                  </p:stCondLst>
                                  <p:childTnLst>
                                    <p:set>
                                      <p:cBhvr>
                                        <p:cTn id="79" dur="1" fill="hold">
                                          <p:stCondLst>
                                            <p:cond delay="0"/>
                                          </p:stCondLst>
                                        </p:cTn>
                                        <p:tgtEl>
                                          <p:spTgt spid="12291">
                                            <p:txEl>
                                              <p:pRg st="11" end="11"/>
                                            </p:txEl>
                                          </p:spTgt>
                                        </p:tgtEl>
                                        <p:attrNameLst>
                                          <p:attrName>style.visibility</p:attrName>
                                        </p:attrNameLst>
                                      </p:cBhvr>
                                      <p:to>
                                        <p:strVal val="visible"/>
                                      </p:to>
                                    </p:set>
                                    <p:anim calcmode="lin" valueType="num">
                                      <p:cBhvr additive="base">
                                        <p:cTn id="80" dur="500" fill="hold"/>
                                        <p:tgtEl>
                                          <p:spTgt spid="12291">
                                            <p:txEl>
                                              <p:pRg st="11" end="11"/>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229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7" presetClass="entr" presetSubtype="4" fill="hold" grpId="0" nodeType="clickEffect">
                                  <p:stCondLst>
                                    <p:cond delay="0"/>
                                  </p:stCondLst>
                                  <p:childTnLst>
                                    <p:set>
                                      <p:cBhvr>
                                        <p:cTn id="85" dur="1" fill="hold">
                                          <p:stCondLst>
                                            <p:cond delay="0"/>
                                          </p:stCondLst>
                                        </p:cTn>
                                        <p:tgtEl>
                                          <p:spTgt spid="12291">
                                            <p:txEl>
                                              <p:pRg st="12" end="12"/>
                                            </p:txEl>
                                          </p:spTgt>
                                        </p:tgtEl>
                                        <p:attrNameLst>
                                          <p:attrName>style.visibility</p:attrName>
                                        </p:attrNameLst>
                                      </p:cBhvr>
                                      <p:to>
                                        <p:strVal val="visible"/>
                                      </p:to>
                                    </p:set>
                                    <p:anim calcmode="lin" valueType="num">
                                      <p:cBhvr additive="base">
                                        <p:cTn id="86" dur="500" fill="hold"/>
                                        <p:tgtEl>
                                          <p:spTgt spid="12291">
                                            <p:txEl>
                                              <p:pRg st="12" end="12"/>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229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7" presetClass="entr" presetSubtype="4" fill="hold" grpId="0" nodeType="clickEffect">
                                  <p:stCondLst>
                                    <p:cond delay="0"/>
                                  </p:stCondLst>
                                  <p:childTnLst>
                                    <p:set>
                                      <p:cBhvr>
                                        <p:cTn id="91" dur="1" fill="hold">
                                          <p:stCondLst>
                                            <p:cond delay="0"/>
                                          </p:stCondLst>
                                        </p:cTn>
                                        <p:tgtEl>
                                          <p:spTgt spid="12291">
                                            <p:txEl>
                                              <p:pRg st="13" end="13"/>
                                            </p:txEl>
                                          </p:spTgt>
                                        </p:tgtEl>
                                        <p:attrNameLst>
                                          <p:attrName>style.visibility</p:attrName>
                                        </p:attrNameLst>
                                      </p:cBhvr>
                                      <p:to>
                                        <p:strVal val="visible"/>
                                      </p:to>
                                    </p:set>
                                    <p:anim calcmode="lin" valueType="num">
                                      <p:cBhvr additive="base">
                                        <p:cTn id="92" dur="500" fill="hold"/>
                                        <p:tgtEl>
                                          <p:spTgt spid="12291">
                                            <p:txEl>
                                              <p:pRg st="13" end="13"/>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12291">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7" presetClass="entr" presetSubtype="4" fill="hold" grpId="0" nodeType="clickEffect">
                                  <p:stCondLst>
                                    <p:cond delay="0"/>
                                  </p:stCondLst>
                                  <p:childTnLst>
                                    <p:set>
                                      <p:cBhvr>
                                        <p:cTn id="97" dur="1" fill="hold">
                                          <p:stCondLst>
                                            <p:cond delay="0"/>
                                          </p:stCondLst>
                                        </p:cTn>
                                        <p:tgtEl>
                                          <p:spTgt spid="12291">
                                            <p:txEl>
                                              <p:pRg st="14" end="14"/>
                                            </p:txEl>
                                          </p:spTgt>
                                        </p:tgtEl>
                                        <p:attrNameLst>
                                          <p:attrName>style.visibility</p:attrName>
                                        </p:attrNameLst>
                                      </p:cBhvr>
                                      <p:to>
                                        <p:strVal val="visible"/>
                                      </p:to>
                                    </p:set>
                                    <p:anim calcmode="lin" valueType="num">
                                      <p:cBhvr additive="base">
                                        <p:cTn id="98" dur="500" fill="hold"/>
                                        <p:tgtEl>
                                          <p:spTgt spid="12291">
                                            <p:txEl>
                                              <p:pRg st="14" end="14"/>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12291">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7" presetClass="entr" presetSubtype="4" fill="hold" grpId="0" nodeType="clickEffect">
                                  <p:stCondLst>
                                    <p:cond delay="0"/>
                                  </p:stCondLst>
                                  <p:childTnLst>
                                    <p:set>
                                      <p:cBhvr>
                                        <p:cTn id="103" dur="1" fill="hold">
                                          <p:stCondLst>
                                            <p:cond delay="0"/>
                                          </p:stCondLst>
                                        </p:cTn>
                                        <p:tgtEl>
                                          <p:spTgt spid="12291">
                                            <p:txEl>
                                              <p:pRg st="15" end="15"/>
                                            </p:txEl>
                                          </p:spTgt>
                                        </p:tgtEl>
                                        <p:attrNameLst>
                                          <p:attrName>style.visibility</p:attrName>
                                        </p:attrNameLst>
                                      </p:cBhvr>
                                      <p:to>
                                        <p:strVal val="visible"/>
                                      </p:to>
                                    </p:set>
                                    <p:anim calcmode="lin" valueType="num">
                                      <p:cBhvr additive="base">
                                        <p:cTn id="104" dur="500" fill="hold"/>
                                        <p:tgtEl>
                                          <p:spTgt spid="12291">
                                            <p:txEl>
                                              <p:pRg st="15" end="15"/>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12291">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7" presetClass="entr" presetSubtype="4" fill="hold" grpId="0" nodeType="clickEffect">
                                  <p:stCondLst>
                                    <p:cond delay="0"/>
                                  </p:stCondLst>
                                  <p:childTnLst>
                                    <p:set>
                                      <p:cBhvr>
                                        <p:cTn id="109" dur="1" fill="hold">
                                          <p:stCondLst>
                                            <p:cond delay="0"/>
                                          </p:stCondLst>
                                        </p:cTn>
                                        <p:tgtEl>
                                          <p:spTgt spid="12291">
                                            <p:txEl>
                                              <p:pRg st="16" end="16"/>
                                            </p:txEl>
                                          </p:spTgt>
                                        </p:tgtEl>
                                        <p:attrNameLst>
                                          <p:attrName>style.visibility</p:attrName>
                                        </p:attrNameLst>
                                      </p:cBhvr>
                                      <p:to>
                                        <p:strVal val="visible"/>
                                      </p:to>
                                    </p:set>
                                    <p:anim calcmode="lin" valueType="num">
                                      <p:cBhvr additive="base">
                                        <p:cTn id="110" dur="500" fill="hold"/>
                                        <p:tgtEl>
                                          <p:spTgt spid="12291">
                                            <p:txEl>
                                              <p:pRg st="16" end="16"/>
                                            </p:txEl>
                                          </p:spTgt>
                                        </p:tgtEl>
                                        <p:attrNameLst>
                                          <p:attrName>ppt_x</p:attrName>
                                        </p:attrNameLst>
                                      </p:cBhvr>
                                      <p:tavLst>
                                        <p:tav tm="0">
                                          <p:val>
                                            <p:strVal val="#ppt_x"/>
                                          </p:val>
                                        </p:tav>
                                        <p:tav tm="100000">
                                          <p:val>
                                            <p:strVal val="#ppt_x"/>
                                          </p:val>
                                        </p:tav>
                                      </p:tavLst>
                                    </p:anim>
                                    <p:anim calcmode="lin" valueType="num">
                                      <p:cBhvr additive="base">
                                        <p:cTn id="111" dur="500" fill="hold"/>
                                        <p:tgtEl>
                                          <p:spTgt spid="12291">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7" presetClass="entr" presetSubtype="4" fill="hold" grpId="0" nodeType="clickEffect">
                                  <p:stCondLst>
                                    <p:cond delay="0"/>
                                  </p:stCondLst>
                                  <p:childTnLst>
                                    <p:set>
                                      <p:cBhvr>
                                        <p:cTn id="115" dur="1" fill="hold">
                                          <p:stCondLst>
                                            <p:cond delay="0"/>
                                          </p:stCondLst>
                                        </p:cTn>
                                        <p:tgtEl>
                                          <p:spTgt spid="12291">
                                            <p:txEl>
                                              <p:pRg st="17" end="17"/>
                                            </p:txEl>
                                          </p:spTgt>
                                        </p:tgtEl>
                                        <p:attrNameLst>
                                          <p:attrName>style.visibility</p:attrName>
                                        </p:attrNameLst>
                                      </p:cBhvr>
                                      <p:to>
                                        <p:strVal val="visible"/>
                                      </p:to>
                                    </p:set>
                                    <p:anim calcmode="lin" valueType="num">
                                      <p:cBhvr additive="base">
                                        <p:cTn id="116" dur="500" fill="hold"/>
                                        <p:tgtEl>
                                          <p:spTgt spid="12291">
                                            <p:txEl>
                                              <p:pRg st="17" end="17"/>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12291">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eaLnBrk="1" hangingPunct="1">
              <a:lnSpc>
                <a:spcPct val="80000"/>
              </a:lnSpc>
            </a:pPr>
            <a:r>
              <a:rPr lang="tr-TR" sz="2000" b="1" smtClean="0"/>
              <a:t>1. Mezuniyet yılı daha büyük (yeni mezun) adaylara öncelik verilir.</a:t>
            </a:r>
          </a:p>
          <a:p>
            <a:pPr eaLnBrk="1" hangingPunct="1">
              <a:lnSpc>
                <a:spcPct val="80000"/>
              </a:lnSpc>
            </a:pPr>
            <a:r>
              <a:rPr lang="tr-TR" sz="2000" b="1" smtClean="0"/>
              <a:t>2. Aynı yıl mezun olan adaylar arasında öncelik okul türüne göre</a:t>
            </a:r>
            <a:r>
              <a:rPr lang="tr-TR" sz="2000" smtClean="0"/>
              <a:t> 1. Anadolu Teknik Lisesi, 2. Teknik Lise ve Anadolu Meslek Lisesi, 3. Meslek Lisesi ve 4. çok eski yıllarda enstitü adı altında mezun olunan meslek lisesi sırasında verilir.</a:t>
            </a:r>
            <a:endParaRPr lang="tr-TR" sz="2000" b="1" smtClean="0"/>
          </a:p>
          <a:p>
            <a:pPr eaLnBrk="1" hangingPunct="1">
              <a:lnSpc>
                <a:spcPct val="80000"/>
              </a:lnSpc>
            </a:pPr>
            <a:r>
              <a:rPr lang="tr-TR" sz="2000" b="1" smtClean="0"/>
              <a:t>3. Mezuniyet yılı ve okul türü aynı olan adaylardan aynı METEB içinde olanlara öncelik verilir.</a:t>
            </a:r>
          </a:p>
          <a:p>
            <a:pPr eaLnBrk="1" hangingPunct="1">
              <a:lnSpc>
                <a:spcPct val="80000"/>
              </a:lnSpc>
            </a:pPr>
            <a:r>
              <a:rPr lang="tr-TR" sz="2000" b="1" smtClean="0"/>
              <a:t>4. Mezuniyet yılı, okul türü ve METEB içi - METEB dışı bilgileri aynı olan adaylardan OBP’si yüksek olan adaylara öncelik verilir.</a:t>
            </a:r>
          </a:p>
          <a:p>
            <a:pPr eaLnBrk="1" hangingPunct="1">
              <a:lnSpc>
                <a:spcPct val="80000"/>
              </a:lnSpc>
            </a:pPr>
            <a:r>
              <a:rPr lang="tr-TR" sz="2000" b="1" smtClean="0"/>
              <a:t>5. Yukarıda sayılan tüm bilgileri aynı olan adaylardan doğum tarihi büyük (yaşı küçük) olana öncelik verilir.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
                                        <p:tgtEl>
                                          <p:spTgt spid="29699">
                                            <p:txEl>
                                              <p:pRg st="0" end="0"/>
                                            </p:txEl>
                                          </p:spTgt>
                                        </p:tgtEl>
                                      </p:cBhvr>
                                    </p:animEffect>
                                    <p:anim calcmode="lin" valueType="num">
                                      <p:cBhvr>
                                        <p:cTn id="8" dur="8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29699">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969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969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200"/>
                                        <p:tgtEl>
                                          <p:spTgt spid="29699">
                                            <p:txEl>
                                              <p:pRg st="1" end="1"/>
                                            </p:txEl>
                                          </p:spTgt>
                                        </p:tgtEl>
                                      </p:cBhvr>
                                    </p:animEffect>
                                    <p:anim calcmode="lin" valueType="num">
                                      <p:cBhvr>
                                        <p:cTn id="15" dur="8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16" dur="800" fill="hold"/>
                                        <p:tgtEl>
                                          <p:spTgt spid="29699">
                                            <p:txEl>
                                              <p:pRg st="1" end="1"/>
                                            </p:txEl>
                                          </p:spTgt>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29699">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29699">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200"/>
                                        <p:tgtEl>
                                          <p:spTgt spid="29699">
                                            <p:txEl>
                                              <p:pRg st="2" end="2"/>
                                            </p:txEl>
                                          </p:spTgt>
                                        </p:tgtEl>
                                      </p:cBhvr>
                                    </p:animEffect>
                                    <p:anim calcmode="lin" valueType="num">
                                      <p:cBhvr>
                                        <p:cTn id="22" dur="8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23" dur="800" fill="hold"/>
                                        <p:tgtEl>
                                          <p:spTgt spid="29699">
                                            <p:txEl>
                                              <p:pRg st="2" end="2"/>
                                            </p:txEl>
                                          </p:spTgt>
                                        </p:tgtEl>
                                        <p:attrNameLst>
                                          <p:attrName>ppt_y</p:attrName>
                                        </p:attrNameLst>
                                      </p:cBhvr>
                                      <p:tavLst>
                                        <p:tav tm="0">
                                          <p:val>
                                            <p:strVal val="#ppt_y+0.31"/>
                                          </p:val>
                                        </p:tav>
                                        <p:tav tm="100000">
                                          <p:val>
                                            <p:strVal val="#ppt_y+0.31"/>
                                          </p:val>
                                        </p:tav>
                                      </p:tavLst>
                                    </p:anim>
                                    <p:anim calcmode="lin" valueType="num">
                                      <p:cBhvr>
                                        <p:cTn id="24" dur="1200" decel="50000" fill="hold">
                                          <p:stCondLst>
                                            <p:cond delay="800"/>
                                          </p:stCondLst>
                                        </p:cTn>
                                        <p:tgtEl>
                                          <p:spTgt spid="29699">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200" decel="50000" fill="hold">
                                          <p:stCondLst>
                                            <p:cond delay="800"/>
                                          </p:stCondLst>
                                        </p:cTn>
                                        <p:tgtEl>
                                          <p:spTgt spid="29699">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fade">
                                      <p:cBhvr>
                                        <p:cTn id="28" dur="200"/>
                                        <p:tgtEl>
                                          <p:spTgt spid="29699">
                                            <p:txEl>
                                              <p:pRg st="3" end="3"/>
                                            </p:txEl>
                                          </p:spTgt>
                                        </p:tgtEl>
                                      </p:cBhvr>
                                    </p:animEffect>
                                    <p:anim calcmode="lin" valueType="num">
                                      <p:cBhvr>
                                        <p:cTn id="29" dur="8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0" dur="800" fill="hold"/>
                                        <p:tgtEl>
                                          <p:spTgt spid="29699">
                                            <p:txEl>
                                              <p:pRg st="3" end="3"/>
                                            </p:txEl>
                                          </p:spTgt>
                                        </p:tgtEl>
                                        <p:attrNameLst>
                                          <p:attrName>ppt_y</p:attrName>
                                        </p:attrNameLst>
                                      </p:cBhvr>
                                      <p:tavLst>
                                        <p:tav tm="0">
                                          <p:val>
                                            <p:strVal val="#ppt_y+0.31"/>
                                          </p:val>
                                        </p:tav>
                                        <p:tav tm="100000">
                                          <p:val>
                                            <p:strVal val="#ppt_y+0.31"/>
                                          </p:val>
                                        </p:tav>
                                      </p:tavLst>
                                    </p:anim>
                                    <p:anim calcmode="lin" valueType="num">
                                      <p:cBhvr>
                                        <p:cTn id="31" dur="1200" decel="50000" fill="hold">
                                          <p:stCondLst>
                                            <p:cond delay="800"/>
                                          </p:stCondLst>
                                        </p:cTn>
                                        <p:tgtEl>
                                          <p:spTgt spid="29699">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1200" decel="50000" fill="hold">
                                          <p:stCondLst>
                                            <p:cond delay="800"/>
                                          </p:stCondLst>
                                        </p:cTn>
                                        <p:tgtEl>
                                          <p:spTgt spid="29699">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3" presetID="43" presetClass="entr" presetSubtype="0" fill="hold" nodeType="with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Effect transition="in" filter="fade">
                                      <p:cBhvr>
                                        <p:cTn id="35" dur="200"/>
                                        <p:tgtEl>
                                          <p:spTgt spid="29699">
                                            <p:txEl>
                                              <p:pRg st="4" end="4"/>
                                            </p:txEl>
                                          </p:spTgt>
                                        </p:tgtEl>
                                      </p:cBhvr>
                                    </p:animEffect>
                                    <p:anim calcmode="lin" valueType="num">
                                      <p:cBhvr>
                                        <p:cTn id="36" dur="8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37" dur="800" fill="hold"/>
                                        <p:tgtEl>
                                          <p:spTgt spid="29699">
                                            <p:txEl>
                                              <p:pRg st="4" end="4"/>
                                            </p:txEl>
                                          </p:spTgt>
                                        </p:tgtEl>
                                        <p:attrNameLst>
                                          <p:attrName>ppt_y</p:attrName>
                                        </p:attrNameLst>
                                      </p:cBhvr>
                                      <p:tavLst>
                                        <p:tav tm="0">
                                          <p:val>
                                            <p:strVal val="#ppt_y+0.31"/>
                                          </p:val>
                                        </p:tav>
                                        <p:tav tm="100000">
                                          <p:val>
                                            <p:strVal val="#ppt_y+0.31"/>
                                          </p:val>
                                        </p:tav>
                                      </p:tavLst>
                                    </p:anim>
                                    <p:anim calcmode="lin" valueType="num">
                                      <p:cBhvr>
                                        <p:cTn id="38" dur="1200" decel="50000" fill="hold">
                                          <p:stCondLst>
                                            <p:cond delay="800"/>
                                          </p:stCondLst>
                                        </p:cTn>
                                        <p:tgtEl>
                                          <p:spTgt spid="29699">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1200" decel="50000" fill="hold">
                                          <p:stCondLst>
                                            <p:cond delay="800"/>
                                          </p:stCondLst>
                                        </p:cTn>
                                        <p:tgtEl>
                                          <p:spTgt spid="29699">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tr-TR" sz="2800" b="0" smtClean="0"/>
              <a:t>SORU: Bu alanda okuyabilmem için hangi koşulları taşımam gerekir?</a:t>
            </a:r>
            <a:r>
              <a:rPr lang="tr-TR" smtClean="0"/>
              <a:t> </a:t>
            </a:r>
          </a:p>
        </p:txBody>
      </p:sp>
      <p:sp>
        <p:nvSpPr>
          <p:cNvPr id="40963"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sz="2000" b="1" smtClean="0"/>
              <a:t>CEVAP	:</a:t>
            </a:r>
            <a:r>
              <a:rPr lang="tr-TR" sz="2000" smtClean="0"/>
              <a:t>  </a:t>
            </a:r>
          </a:p>
          <a:p>
            <a:pPr eaLnBrk="1" hangingPunct="1">
              <a:lnSpc>
                <a:spcPct val="90000"/>
              </a:lnSpc>
            </a:pPr>
            <a:r>
              <a:rPr lang="tr-TR" sz="2000" smtClean="0"/>
              <a:t>Mesleğini ve insanları seven, </a:t>
            </a:r>
          </a:p>
          <a:p>
            <a:pPr eaLnBrk="1" hangingPunct="1">
              <a:lnSpc>
                <a:spcPct val="90000"/>
              </a:lnSpc>
            </a:pPr>
            <a:r>
              <a:rPr lang="tr-TR" sz="2000" smtClean="0"/>
              <a:t>Merhamet duygularına sahip,</a:t>
            </a:r>
          </a:p>
          <a:p>
            <a:pPr eaLnBrk="1" hangingPunct="1">
              <a:lnSpc>
                <a:spcPct val="90000"/>
              </a:lnSpc>
            </a:pPr>
            <a:r>
              <a:rPr lang="tr-TR" sz="2000" smtClean="0"/>
              <a:t>Vicdani ve insani duyguları güçlü,</a:t>
            </a:r>
          </a:p>
          <a:p>
            <a:pPr eaLnBrk="1" hangingPunct="1">
              <a:lnSpc>
                <a:spcPct val="90000"/>
              </a:lnSpc>
            </a:pPr>
            <a:r>
              <a:rPr lang="tr-TR" sz="2000" smtClean="0"/>
              <a:t>Hoşgörülü, dikkatli ve araştırıcı,</a:t>
            </a:r>
          </a:p>
          <a:p>
            <a:pPr eaLnBrk="1" hangingPunct="1">
              <a:lnSpc>
                <a:spcPct val="90000"/>
              </a:lnSpc>
            </a:pPr>
            <a:r>
              <a:rPr lang="tr-TR" sz="2000" smtClean="0"/>
              <a:t>Mesleği alanındaki gelişmeleri, güncel ve bilimsel yayınları takip eden,</a:t>
            </a:r>
          </a:p>
          <a:p>
            <a:pPr eaLnBrk="1" hangingPunct="1">
              <a:lnSpc>
                <a:spcPct val="90000"/>
              </a:lnSpc>
            </a:pPr>
            <a:r>
              <a:rPr lang="tr-TR" sz="2000" smtClean="0"/>
              <a:t>Sağlık alanında çalışmaya istekli ve hevesli,</a:t>
            </a:r>
          </a:p>
          <a:p>
            <a:pPr eaLnBrk="1" hangingPunct="1">
              <a:lnSpc>
                <a:spcPct val="90000"/>
              </a:lnSpc>
            </a:pPr>
            <a:r>
              <a:rPr lang="tr-TR" sz="2000" smtClean="0"/>
              <a:t>Esnek çalışma saatlerine uyum sağlayabilecek</a:t>
            </a:r>
          </a:p>
          <a:p>
            <a:pPr eaLnBrk="1" hangingPunct="1">
              <a:lnSpc>
                <a:spcPct val="90000"/>
              </a:lnSpc>
            </a:pPr>
            <a:r>
              <a:rPr lang="tr-TR" sz="2000" smtClean="0"/>
              <a:t>Başkalarını anlayabilen ve onlara yardım etmekten hoşlanan,</a:t>
            </a:r>
          </a:p>
          <a:p>
            <a:pPr eaLnBrk="1" hangingPunct="1">
              <a:lnSpc>
                <a:spcPct val="90000"/>
              </a:lnSpc>
            </a:pPr>
            <a:r>
              <a:rPr lang="tr-TR" sz="2000" smtClean="0"/>
              <a:t>Sabırlı, sevecen, dikkatli ve sorumluluk sahibi olmalıdır.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additive="base">
                                        <p:cTn id="19"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3">
                                            <p:txEl>
                                              <p:pRg st="2" end="2"/>
                                            </p:txEl>
                                          </p:spTgt>
                                        </p:tgtEl>
                                        <p:attrNameLst>
                                          <p:attrName>style.visibility</p:attrName>
                                        </p:attrNameLst>
                                      </p:cBhvr>
                                      <p:to>
                                        <p:strVal val="visible"/>
                                      </p:to>
                                    </p:set>
                                    <p:anim calcmode="lin" valueType="num">
                                      <p:cBhvr additive="base">
                                        <p:cTn id="2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63">
                                            <p:txEl>
                                              <p:pRg st="3" end="3"/>
                                            </p:txEl>
                                          </p:spTgt>
                                        </p:tgtEl>
                                        <p:attrNameLst>
                                          <p:attrName>style.visibility</p:attrName>
                                        </p:attrNameLst>
                                      </p:cBhvr>
                                      <p:to>
                                        <p:strVal val="visible"/>
                                      </p:to>
                                    </p:set>
                                    <p:anim calcmode="lin" valueType="num">
                                      <p:cBhvr additive="base">
                                        <p:cTn id="31"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63">
                                            <p:txEl>
                                              <p:pRg st="4" end="4"/>
                                            </p:txEl>
                                          </p:spTgt>
                                        </p:tgtEl>
                                        <p:attrNameLst>
                                          <p:attrName>style.visibility</p:attrName>
                                        </p:attrNameLst>
                                      </p:cBhvr>
                                      <p:to>
                                        <p:strVal val="visible"/>
                                      </p:to>
                                    </p:set>
                                    <p:anim calcmode="lin" valueType="num">
                                      <p:cBhvr additive="base">
                                        <p:cTn id="37"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63">
                                            <p:txEl>
                                              <p:pRg st="5" end="5"/>
                                            </p:txEl>
                                          </p:spTgt>
                                        </p:tgtEl>
                                        <p:attrNameLst>
                                          <p:attrName>style.visibility</p:attrName>
                                        </p:attrNameLst>
                                      </p:cBhvr>
                                      <p:to>
                                        <p:strVal val="visible"/>
                                      </p:to>
                                    </p:set>
                                    <p:anim calcmode="lin" valueType="num">
                                      <p:cBhvr additive="base">
                                        <p:cTn id="43"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63">
                                            <p:txEl>
                                              <p:pRg st="6" end="6"/>
                                            </p:txEl>
                                          </p:spTgt>
                                        </p:tgtEl>
                                        <p:attrNameLst>
                                          <p:attrName>style.visibility</p:attrName>
                                        </p:attrNameLst>
                                      </p:cBhvr>
                                      <p:to>
                                        <p:strVal val="visible"/>
                                      </p:to>
                                    </p:set>
                                    <p:anim calcmode="lin" valueType="num">
                                      <p:cBhvr additive="base">
                                        <p:cTn id="49" dur="500" fill="hold"/>
                                        <p:tgtEl>
                                          <p:spTgt spid="4096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0963">
                                            <p:txEl>
                                              <p:pRg st="7" end="7"/>
                                            </p:txEl>
                                          </p:spTgt>
                                        </p:tgtEl>
                                        <p:attrNameLst>
                                          <p:attrName>style.visibility</p:attrName>
                                        </p:attrNameLst>
                                      </p:cBhvr>
                                      <p:to>
                                        <p:strVal val="visible"/>
                                      </p:to>
                                    </p:set>
                                    <p:anim calcmode="lin" valueType="num">
                                      <p:cBhvr additive="base">
                                        <p:cTn id="55"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0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0963">
                                            <p:txEl>
                                              <p:pRg st="8" end="8"/>
                                            </p:txEl>
                                          </p:spTgt>
                                        </p:tgtEl>
                                        <p:attrNameLst>
                                          <p:attrName>style.visibility</p:attrName>
                                        </p:attrNameLst>
                                      </p:cBhvr>
                                      <p:to>
                                        <p:strVal val="visible"/>
                                      </p:to>
                                    </p:set>
                                    <p:anim calcmode="lin" valueType="num">
                                      <p:cBhvr additive="base">
                                        <p:cTn id="61"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0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0963">
                                            <p:txEl>
                                              <p:pRg st="9" end="9"/>
                                            </p:txEl>
                                          </p:spTgt>
                                        </p:tgtEl>
                                        <p:attrNameLst>
                                          <p:attrName>style.visibility</p:attrName>
                                        </p:attrNameLst>
                                      </p:cBhvr>
                                      <p:to>
                                        <p:strVal val="visible"/>
                                      </p:to>
                                    </p:set>
                                    <p:anim calcmode="lin" valueType="num">
                                      <p:cBhvr additive="base">
                                        <p:cTn id="67" dur="500" fill="hold"/>
                                        <p:tgtEl>
                                          <p:spTgt spid="4096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09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pPr eaLnBrk="1" hangingPunct="1"/>
            <a:r>
              <a:rPr lang="tr-TR" sz="2400" b="0" smtClean="0"/>
              <a:t>SORU:Mezun olduktan sonra nerelerde iş bulabilirim?</a:t>
            </a:r>
          </a:p>
        </p:txBody>
      </p:sp>
      <p:sp>
        <p:nvSpPr>
          <p:cNvPr id="41987"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sz="2400" b="1" smtClean="0"/>
              <a:t>CEVAP: </a:t>
            </a:r>
            <a:r>
              <a:rPr lang="tr-TR" sz="2400" b="1" u="sng" smtClean="0"/>
              <a:t>Bu alandan mezun olduğunuzda;</a:t>
            </a:r>
          </a:p>
          <a:p>
            <a:pPr eaLnBrk="1" hangingPunct="1">
              <a:lnSpc>
                <a:spcPct val="80000"/>
              </a:lnSpc>
            </a:pPr>
            <a:r>
              <a:rPr lang="tr-TR" sz="2400" smtClean="0"/>
              <a:t>Huzurevleri</a:t>
            </a:r>
          </a:p>
          <a:p>
            <a:pPr eaLnBrk="1" hangingPunct="1">
              <a:lnSpc>
                <a:spcPct val="80000"/>
              </a:lnSpc>
            </a:pPr>
            <a:r>
              <a:rPr lang="tr-TR" sz="2400" smtClean="0"/>
              <a:t>Bakım Ve Rehabilitasyon Merkezleri </a:t>
            </a:r>
          </a:p>
          <a:p>
            <a:pPr eaLnBrk="1" hangingPunct="1">
              <a:lnSpc>
                <a:spcPct val="80000"/>
              </a:lnSpc>
            </a:pPr>
            <a:r>
              <a:rPr lang="tr-TR" sz="2400" smtClean="0"/>
              <a:t>Sosyal Hizmet Veren Kuruluşlar</a:t>
            </a:r>
          </a:p>
          <a:p>
            <a:pPr eaLnBrk="1" hangingPunct="1">
              <a:lnSpc>
                <a:spcPct val="80000"/>
              </a:lnSpc>
            </a:pPr>
            <a:r>
              <a:rPr lang="tr-TR" sz="2400" smtClean="0"/>
              <a:t>Evde Bakım hizmeti verilen kuruluşlar </a:t>
            </a:r>
          </a:p>
          <a:p>
            <a:pPr eaLnBrk="1" hangingPunct="1">
              <a:lnSpc>
                <a:spcPct val="80000"/>
              </a:lnSpc>
            </a:pPr>
            <a:r>
              <a:rPr lang="tr-TR" sz="2400" smtClean="0"/>
              <a:t>Yaşlı Dinlenme Evleri</a:t>
            </a:r>
          </a:p>
          <a:p>
            <a:pPr eaLnBrk="1" hangingPunct="1">
              <a:lnSpc>
                <a:spcPct val="80000"/>
              </a:lnSpc>
            </a:pPr>
            <a:r>
              <a:rPr lang="tr-TR" sz="2400" smtClean="0"/>
              <a:t>Hastaneler </a:t>
            </a:r>
          </a:p>
          <a:p>
            <a:pPr eaLnBrk="1" hangingPunct="1">
              <a:lnSpc>
                <a:spcPct val="80000"/>
              </a:lnSpc>
            </a:pPr>
            <a:r>
              <a:rPr lang="tr-TR" sz="2400" smtClean="0"/>
              <a:t>Yaşlı Kulüpleri</a:t>
            </a:r>
          </a:p>
          <a:p>
            <a:pPr eaLnBrk="1" hangingPunct="1">
              <a:lnSpc>
                <a:spcPct val="80000"/>
              </a:lnSpc>
            </a:pPr>
            <a:r>
              <a:rPr lang="tr-TR" sz="2400" smtClean="0"/>
              <a:t>Geriatri ve Psikiyatri Kliniklerinde bakım elemanı olarak çalışma seçenekleriniz mevcuttur.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 calcmode="lin" valueType="num">
                                      <p:cBhvr additive="base">
                                        <p:cTn id="2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1987">
                                            <p:txEl>
                                              <p:pRg st="3" end="3"/>
                                            </p:txEl>
                                          </p:spTgt>
                                        </p:tgtEl>
                                        <p:attrNameLst>
                                          <p:attrName>style.visibility</p:attrName>
                                        </p:attrNameLst>
                                      </p:cBhvr>
                                      <p:to>
                                        <p:strVal val="visible"/>
                                      </p:to>
                                    </p:set>
                                    <p:anim calcmode="lin" valueType="num">
                                      <p:cBhvr additive="base">
                                        <p:cTn id="31"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9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1987">
                                            <p:txEl>
                                              <p:pRg st="4" end="4"/>
                                            </p:txEl>
                                          </p:spTgt>
                                        </p:tgtEl>
                                        <p:attrNameLst>
                                          <p:attrName>style.visibility</p:attrName>
                                        </p:attrNameLst>
                                      </p:cBhvr>
                                      <p:to>
                                        <p:strVal val="visible"/>
                                      </p:to>
                                    </p:set>
                                    <p:anim calcmode="lin" valueType="num">
                                      <p:cBhvr additive="base">
                                        <p:cTn id="37"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41987">
                                            <p:txEl>
                                              <p:pRg st="5" end="5"/>
                                            </p:txEl>
                                          </p:spTgt>
                                        </p:tgtEl>
                                        <p:attrNameLst>
                                          <p:attrName>style.visibility</p:attrName>
                                        </p:attrNameLst>
                                      </p:cBhvr>
                                      <p:to>
                                        <p:strVal val="visible"/>
                                      </p:to>
                                    </p:set>
                                    <p:anim calcmode="lin" valueType="num">
                                      <p:cBhvr additive="base">
                                        <p:cTn id="43"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41987">
                                            <p:txEl>
                                              <p:pRg st="6" end="6"/>
                                            </p:txEl>
                                          </p:spTgt>
                                        </p:tgtEl>
                                        <p:attrNameLst>
                                          <p:attrName>style.visibility</p:attrName>
                                        </p:attrNameLst>
                                      </p:cBhvr>
                                      <p:to>
                                        <p:strVal val="visible"/>
                                      </p:to>
                                    </p:set>
                                    <p:anim calcmode="lin" valueType="num">
                                      <p:cBhvr additive="base">
                                        <p:cTn id="49"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9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41987">
                                            <p:txEl>
                                              <p:pRg st="7" end="7"/>
                                            </p:txEl>
                                          </p:spTgt>
                                        </p:tgtEl>
                                        <p:attrNameLst>
                                          <p:attrName>style.visibility</p:attrName>
                                        </p:attrNameLst>
                                      </p:cBhvr>
                                      <p:to>
                                        <p:strVal val="visible"/>
                                      </p:to>
                                    </p:set>
                                    <p:anim calcmode="lin" valueType="num">
                                      <p:cBhvr additive="base">
                                        <p:cTn id="55" dur="500" fill="hold"/>
                                        <p:tgtEl>
                                          <p:spTgt spid="41987">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19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41987">
                                            <p:txEl>
                                              <p:pRg st="8" end="8"/>
                                            </p:txEl>
                                          </p:spTgt>
                                        </p:tgtEl>
                                        <p:attrNameLst>
                                          <p:attrName>style.visibility</p:attrName>
                                        </p:attrNameLst>
                                      </p:cBhvr>
                                      <p:to>
                                        <p:strVal val="visible"/>
                                      </p:to>
                                    </p:set>
                                    <p:anim calcmode="lin" valueType="num">
                                      <p:cBhvr additive="base">
                                        <p:cTn id="61" dur="5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19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tr-TR" sz="2000" smtClean="0"/>
              <a:t>SORU: Eğitim süresince hangi kurum ve kuruluşlarla iş birliği yapıyorsunuz?</a:t>
            </a:r>
          </a:p>
        </p:txBody>
      </p:sp>
      <p:sp>
        <p:nvSpPr>
          <p:cNvPr id="47107"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sz="1800" b="1" smtClean="0"/>
              <a:t>CEVAP: </a:t>
            </a:r>
            <a:r>
              <a:rPr lang="tr-TR" sz="1800" smtClean="0"/>
              <a:t>Öğrencilerimize, mesleki bilgi, beceri, tutum ve davranışlarını geliştirmeleri, iş hayatına uyum sağlamaları, gerçek hizmet ortamında yetişmeleri ve kurumda olmayan tıbbi araç-gereci tanımalarını sağlamak amacıyla 12. Sınıfta İşletmelerde Beceri Eğitimi dersi kapsamında haftada 3 gün İşletmelerde Meslek Eğitimi alırlar. </a:t>
            </a:r>
          </a:p>
          <a:p>
            <a:pPr eaLnBrk="1" hangingPunct="1">
              <a:lnSpc>
                <a:spcPct val="80000"/>
              </a:lnSpc>
            </a:pPr>
            <a:r>
              <a:rPr lang="tr-TR" sz="1800" smtClean="0"/>
              <a:t>Bu stajı yapmayan ya da staja devamsızlık yaparak staj saatini doldurmayan öğrencimizin mezun olması söz konusu değildir.</a:t>
            </a:r>
          </a:p>
          <a:p>
            <a:pPr eaLnBrk="1" hangingPunct="1">
              <a:lnSpc>
                <a:spcPct val="80000"/>
              </a:lnSpc>
            </a:pPr>
            <a:r>
              <a:rPr lang="tr-TR" sz="1800" smtClean="0"/>
              <a:t>Öğrencilerimize beceri eğitimi süresince iş yeri tarafından 3308 sayılı yasa gereği asgari ücretin% 15 ya da  %30’u kadar ücret ödenir. Devlet tarafından da sigorta primleri ödenir.(Emeklilik sigorta primi ödenmez)</a:t>
            </a:r>
          </a:p>
          <a:p>
            <a:pPr eaLnBrk="1" hangingPunct="1">
              <a:lnSpc>
                <a:spcPct val="80000"/>
              </a:lnSpc>
            </a:pPr>
            <a:r>
              <a:rPr lang="tr-TR" sz="1800" smtClean="0"/>
              <a:t>Eskişehir’de alanla ilgili olarak Devlet Hastaneleri Özel hastaneler ile Huzurevleri ve Bakımevleri ile işbirliği yapılarak öğrencilerin Beceri Eğitimi yapması sağlanmaktadır.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1000" fill="hold"/>
                                        <p:tgtEl>
                                          <p:spTgt spid="47106"/>
                                        </p:tgtEl>
                                        <p:attrNameLst>
                                          <p:attrName>ppt_x</p:attrName>
                                        </p:attrNameLst>
                                      </p:cBhvr>
                                      <p:tavLst>
                                        <p:tav tm="0">
                                          <p:val>
                                            <p:strVal val="#ppt_x"/>
                                          </p:val>
                                        </p:tav>
                                        <p:tav tm="100000">
                                          <p:val>
                                            <p:strVal val="#ppt_x"/>
                                          </p:val>
                                        </p:tav>
                                      </p:tavLst>
                                    </p:anim>
                                    <p:anim calcmode="lin" valueType="num">
                                      <p:cBhvr additive="base">
                                        <p:cTn id="8" dur="10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 calcmode="lin" valueType="num">
                                      <p:cBhvr additive="base">
                                        <p:cTn id="19" dur="1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 calcmode="lin" valueType="num">
                                      <p:cBhvr additive="base">
                                        <p:cTn id="25" dur="1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 calcmode="lin" valueType="num">
                                      <p:cBhvr additive="base">
                                        <p:cTn id="31" dur="1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6"/>
          <p:cNvSpPr>
            <a:spLocks noGrp="1" noChangeArrowheads="1"/>
          </p:cNvSpPr>
          <p:nvPr>
            <p:ph type="title"/>
          </p:nvPr>
        </p:nvSpPr>
        <p:spPr/>
        <p:txBody>
          <a:bodyPr/>
          <a:lstStyle/>
          <a:p>
            <a:pPr eaLnBrk="1" hangingPunct="1"/>
            <a:r>
              <a:rPr lang="tr-TR" smtClean="0"/>
              <a:t>BÖLÜMLE İLGİLİ FOTOĞRAFLAR</a:t>
            </a:r>
          </a:p>
        </p:txBody>
      </p:sp>
      <p:pic>
        <p:nvPicPr>
          <p:cNvPr id="28675" name="Picture 5" descr="2013-03-06 14"/>
          <p:cNvPicPr>
            <a:picLocks noChangeAspect="1" noChangeArrowheads="1"/>
          </p:cNvPicPr>
          <p:nvPr>
            <p:ph idx="1"/>
          </p:nvPr>
        </p:nvPicPr>
        <p:blipFill>
          <a:blip r:embed="rId2" cstate="print"/>
          <a:srcRect/>
          <a:stretch>
            <a:fillRect/>
          </a:stretch>
        </p:blipFill>
        <p:spPr>
          <a:xfrm>
            <a:off x="914400" y="2362200"/>
            <a:ext cx="7391400" cy="3724275"/>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Fotoğraf0079"/>
          <p:cNvPicPr>
            <a:picLocks noChangeAspect="1" noChangeArrowheads="1"/>
          </p:cNvPicPr>
          <p:nvPr>
            <p:ph type="body" idx="1"/>
          </p:nvPr>
        </p:nvPicPr>
        <p:blipFill>
          <a:blip r:embed="rId2" cstate="print"/>
          <a:srcRect/>
          <a:stretch>
            <a:fillRect/>
          </a:stretch>
        </p:blipFill>
        <p:spPr>
          <a:xfrm>
            <a:off x="1143000" y="2362200"/>
            <a:ext cx="6172200" cy="4344988"/>
          </a:xfr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DSC_0335"/>
          <p:cNvPicPr>
            <a:picLocks noChangeAspect="1" noChangeArrowheads="1"/>
          </p:cNvPicPr>
          <p:nvPr>
            <p:ph type="body" idx="1"/>
          </p:nvPr>
        </p:nvPicPr>
        <p:blipFill>
          <a:blip r:embed="rId2" cstate="print"/>
          <a:srcRect/>
          <a:stretch>
            <a:fillRect/>
          </a:stretch>
        </p:blipFill>
        <p:spPr>
          <a:xfrm>
            <a:off x="838200" y="2362200"/>
            <a:ext cx="3251200" cy="3978275"/>
          </a:xfrm>
          <a:noFill/>
        </p:spPr>
      </p:pic>
      <p:pic>
        <p:nvPicPr>
          <p:cNvPr id="30723" name="Picture 5" descr="101_0783"/>
          <p:cNvPicPr>
            <a:picLocks noChangeAspect="1" noChangeArrowheads="1"/>
          </p:cNvPicPr>
          <p:nvPr/>
        </p:nvPicPr>
        <p:blipFill>
          <a:blip r:embed="rId3" cstate="print"/>
          <a:srcRect/>
          <a:stretch>
            <a:fillRect/>
          </a:stretch>
        </p:blipFill>
        <p:spPr bwMode="auto">
          <a:xfrm>
            <a:off x="4267200" y="2362200"/>
            <a:ext cx="3652838" cy="39782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tr-TR" smtClean="0"/>
              <a:t>DAL PROGRAMLARI</a:t>
            </a:r>
          </a:p>
        </p:txBody>
      </p:sp>
      <p:sp>
        <p:nvSpPr>
          <p:cNvPr id="6147"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sz="2000" b="1" smtClean="0"/>
              <a:t>1. YAŞLI BAKIMI ELEMANI</a:t>
            </a:r>
            <a:r>
              <a:rPr lang="tr-TR" sz="2000" smtClean="0"/>
              <a:t> </a:t>
            </a:r>
          </a:p>
          <a:p>
            <a:pPr eaLnBrk="1" hangingPunct="1">
              <a:lnSpc>
                <a:spcPct val="80000"/>
              </a:lnSpc>
            </a:pPr>
            <a:r>
              <a:rPr lang="tr-TR" sz="2000" smtClean="0"/>
              <a:t>Yaşlı bakımı elemanının sahip olması gereke iletişim, temel sağlık, vücut mekaniği ve yaşlının bakımı ile ilgili yeterlikleri kazandırmaya yönelik eğitim ve öğretim verilen daldır. </a:t>
            </a:r>
          </a:p>
          <a:p>
            <a:pPr eaLnBrk="1" hangingPunct="1">
              <a:lnSpc>
                <a:spcPct val="80000"/>
              </a:lnSpc>
            </a:pPr>
            <a:r>
              <a:rPr lang="tr-TR" sz="2000" smtClean="0"/>
              <a:t>Bu eğitimi alanlar bilim ve teknolojinin tüm verilerinden yararlanarak, ev ve kurumlarda kendi sorumluluklarının bilinci altında; yaşlı kişilerin bakım ve danışmanlığı, vücut temizliği, sağlık personeli tarafından önerilen ilaçların kullanılması ve tespit edilen nefes, hareket çalışmaları, beslenmeleri, yaşlı kişilerin kişisel ve sosyal sorunlarının çözümünde yardımcı olan, alanıyla ilgili araç ve gereçleri yerinde ve zamanında kullanabilme becerisine sahip nitelikte kişiler olarak mezun olurlar.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1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p:cTn id="12"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additive="base">
                                        <p:cTn id="18"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6147">
                                            <p:txEl>
                                              <p:pRg st="2" end="2"/>
                                            </p:txEl>
                                          </p:spTgt>
                                        </p:tgtEl>
                                        <p:attrNameLst>
                                          <p:attrName>style.visibility</p:attrName>
                                        </p:attrNameLst>
                                      </p:cBhvr>
                                      <p:to>
                                        <p:strVal val="visible"/>
                                      </p:to>
                                    </p:set>
                                    <p:anim calcmode="lin" valueType="num">
                                      <p:cBhvr additive="base">
                                        <p:cTn id="24"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81000" y="1447800"/>
            <a:ext cx="8229600" cy="5715000"/>
          </a:xfrm>
        </p:spPr>
        <p:txBody>
          <a:bodyPr/>
          <a:lstStyle/>
          <a:p>
            <a:pPr eaLnBrk="1" hangingPunct="1">
              <a:lnSpc>
                <a:spcPct val="90000"/>
              </a:lnSpc>
              <a:buFont typeface="Wingdings" pitchFamily="2" charset="2"/>
              <a:buNone/>
            </a:pPr>
            <a:r>
              <a:rPr lang="tr-TR" sz="2400" b="1" smtClean="0"/>
              <a:t>2. HASTA BAKIMI ELEMANI</a:t>
            </a:r>
          </a:p>
          <a:p>
            <a:pPr eaLnBrk="1" hangingPunct="1">
              <a:lnSpc>
                <a:spcPct val="90000"/>
              </a:lnSpc>
              <a:buFont typeface="Wingdings" pitchFamily="2" charset="2"/>
              <a:buNone/>
            </a:pPr>
            <a:endParaRPr lang="tr-TR" sz="2400" b="1" smtClean="0"/>
          </a:p>
          <a:p>
            <a:pPr eaLnBrk="1" hangingPunct="1">
              <a:lnSpc>
                <a:spcPct val="90000"/>
              </a:lnSpc>
              <a:buFont typeface="Wingdings" pitchFamily="2" charset="2"/>
              <a:buNone/>
            </a:pPr>
            <a:r>
              <a:rPr lang="tr-TR" sz="2400" b="1" smtClean="0"/>
              <a:t>   Tanımı: </a:t>
            </a:r>
            <a:r>
              <a:rPr lang="tr-TR" sz="2400" smtClean="0"/>
              <a:t>Hasta bakımı elemanının sahip olması gereken iletişim, temel sağlık ve hasta bakım hizmetleri ile ilgili yeterlikleri kazandırmaya yönelik eğitim ve öğretim verilen daldır.</a:t>
            </a:r>
          </a:p>
          <a:p>
            <a:pPr eaLnBrk="1" hangingPunct="1">
              <a:lnSpc>
                <a:spcPct val="90000"/>
              </a:lnSpc>
              <a:buFont typeface="Wingdings" pitchFamily="2" charset="2"/>
              <a:buNone/>
            </a:pPr>
            <a:r>
              <a:rPr lang="tr-TR" sz="2400" smtClean="0"/>
              <a:t>   Bu eğitimi alanlar bilim ve teknolojinin tüm verilerinden yararlanarak, ev ve kurumlarda kendi sorumluluklarının bilinci altında; hasta kişilerin bakım ve danışmanlığı, vücut temizliği, sağlık personeli tarafından önerilen ilaçların kullanılması ve tespit edilen nefes, hareket çalışmaları, beslenmeleri, hasta kişilerin kişisel ve sosyal sorunlarının çözümünde yardımcı olan, alanıyla ilgili araç ve gereçleri yerinde ve zamanında kullanabilen elemandır.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nodeType="clickEffect">
                                  <p:stCondLst>
                                    <p:cond delay="0"/>
                                  </p:stCondLst>
                                  <p:childTnLst>
                                    <p:set>
                                      <p:cBhvr>
                                        <p:cTn id="13" dur="1" fill="hold">
                                          <p:stCondLst>
                                            <p:cond delay="0"/>
                                          </p:stCondLst>
                                        </p:cTn>
                                        <p:tgtEl>
                                          <p:spTgt spid="7171">
                                            <p:txEl>
                                              <p:pRg st="2" end="2"/>
                                            </p:txEl>
                                          </p:spTgt>
                                        </p:tgtEl>
                                        <p:attrNameLst>
                                          <p:attrName>style.visibility</p:attrName>
                                        </p:attrNameLst>
                                      </p:cBhvr>
                                      <p:to>
                                        <p:strVal val="visible"/>
                                      </p:to>
                                    </p:set>
                                    <p:anim calcmode="lin" valueType="num">
                                      <p:cBhvr additive="base">
                                        <p:cTn id="14"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nodeType="click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 calcmode="lin" valueType="num">
                                      <p:cBhvr additive="base">
                                        <p:cTn id="20"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h"/>
          <p:cNvPicPr>
            <a:picLocks noChangeAspect="1" noChangeArrowheads="1"/>
          </p:cNvPicPr>
          <p:nvPr/>
        </p:nvPicPr>
        <p:blipFill>
          <a:blip r:embed="rId2" cstate="print"/>
          <a:srcRect/>
          <a:stretch>
            <a:fillRect/>
          </a:stretch>
        </p:blipFill>
        <p:spPr bwMode="auto">
          <a:xfrm>
            <a:off x="838200" y="2368550"/>
            <a:ext cx="3429000" cy="3956050"/>
          </a:xfrm>
          <a:prstGeom prst="rect">
            <a:avLst/>
          </a:prstGeom>
          <a:noFill/>
          <a:ln w="9525">
            <a:noFill/>
            <a:miter lim="800000"/>
            <a:headEnd/>
            <a:tailEnd/>
          </a:ln>
        </p:spPr>
      </p:pic>
      <p:pic>
        <p:nvPicPr>
          <p:cNvPr id="8204" name="Picture 12" descr="hastaveyaşlı"/>
          <p:cNvPicPr>
            <a:picLocks noChangeAspect="1" noChangeArrowheads="1"/>
          </p:cNvPicPr>
          <p:nvPr/>
        </p:nvPicPr>
        <p:blipFill>
          <a:blip r:embed="rId3" cstate="print"/>
          <a:srcRect/>
          <a:stretch>
            <a:fillRect/>
          </a:stretch>
        </p:blipFill>
        <p:spPr bwMode="auto">
          <a:xfrm>
            <a:off x="4648200" y="2362200"/>
            <a:ext cx="3429000" cy="388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ppt_w</p:attrName>
                                        </p:attrNameLst>
                                      </p:cBhvr>
                                      <p:tavLst>
                                        <p:tav tm="0">
                                          <p:val>
                                            <p:fltVal val="0"/>
                                          </p:val>
                                        </p:tav>
                                        <p:tav tm="100000">
                                          <p:val>
                                            <p:strVal val="#ppt_w"/>
                                          </p:val>
                                        </p:tav>
                                      </p:tavLst>
                                    </p:anim>
                                    <p:anim calcmode="lin" valueType="num">
                                      <p:cBhvr>
                                        <p:cTn id="8" dur="1000" fill="hold"/>
                                        <p:tgtEl>
                                          <p:spTgt spid="8200"/>
                                        </p:tgtEl>
                                        <p:attrNameLst>
                                          <p:attrName>ppt_h</p:attrName>
                                        </p:attrNameLst>
                                      </p:cBhvr>
                                      <p:tavLst>
                                        <p:tav tm="0">
                                          <p:val>
                                            <p:fltVal val="0"/>
                                          </p:val>
                                        </p:tav>
                                        <p:tav tm="100000">
                                          <p:val>
                                            <p:strVal val="#ppt_h"/>
                                          </p:val>
                                        </p:tav>
                                      </p:tavLst>
                                    </p:anim>
                                    <p:anim calcmode="lin" valueType="num">
                                      <p:cBhvr>
                                        <p:cTn id="9" dur="1000" fill="hold"/>
                                        <p:tgtEl>
                                          <p:spTgt spid="82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0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0" presetClass="entr" presetSubtype="0" fill="hold" nodeType="afterEffect">
                                  <p:stCondLst>
                                    <p:cond delay="0"/>
                                  </p:stCondLst>
                                  <p:childTnLst>
                                    <p:set>
                                      <p:cBhvr>
                                        <p:cTn id="13" dur="1" fill="hold">
                                          <p:stCondLst>
                                            <p:cond delay="0"/>
                                          </p:stCondLst>
                                        </p:cTn>
                                        <p:tgtEl>
                                          <p:spTgt spid="8204"/>
                                        </p:tgtEl>
                                        <p:attrNameLst>
                                          <p:attrName>style.visibility</p:attrName>
                                        </p:attrNameLst>
                                      </p:cBhvr>
                                      <p:to>
                                        <p:strVal val="visible"/>
                                      </p:to>
                                    </p:set>
                                    <p:animEffect transition="in" filter="fade">
                                      <p:cBhvr>
                                        <p:cTn id="14" dur="800" decel="100000"/>
                                        <p:tgtEl>
                                          <p:spTgt spid="8204"/>
                                        </p:tgtEl>
                                      </p:cBhvr>
                                    </p:animEffect>
                                    <p:anim calcmode="lin" valueType="num">
                                      <p:cBhvr>
                                        <p:cTn id="15" dur="800" decel="100000" fill="hold"/>
                                        <p:tgtEl>
                                          <p:spTgt spid="8204"/>
                                        </p:tgtEl>
                                        <p:attrNameLst>
                                          <p:attrName>style.rotation</p:attrName>
                                        </p:attrNameLst>
                                      </p:cBhvr>
                                      <p:tavLst>
                                        <p:tav tm="0">
                                          <p:val>
                                            <p:fltVal val="-90"/>
                                          </p:val>
                                        </p:tav>
                                        <p:tav tm="100000">
                                          <p:val>
                                            <p:fltVal val="0"/>
                                          </p:val>
                                        </p:tav>
                                      </p:tavLst>
                                    </p:anim>
                                    <p:anim calcmode="lin" valueType="num">
                                      <p:cBhvr>
                                        <p:cTn id="16" dur="800" decel="100000" fill="hold"/>
                                        <p:tgtEl>
                                          <p:spTgt spid="8204"/>
                                        </p:tgtEl>
                                        <p:attrNameLst>
                                          <p:attrName>ppt_x</p:attrName>
                                        </p:attrNameLst>
                                      </p:cBhvr>
                                      <p:tavLst>
                                        <p:tav tm="0">
                                          <p:val>
                                            <p:strVal val="#ppt_x+0.4"/>
                                          </p:val>
                                        </p:tav>
                                        <p:tav tm="100000">
                                          <p:val>
                                            <p:strVal val="#ppt_x-0.05"/>
                                          </p:val>
                                        </p:tav>
                                      </p:tavLst>
                                    </p:anim>
                                    <p:anim calcmode="lin" valueType="num">
                                      <p:cBhvr>
                                        <p:cTn id="17" dur="800" decel="100000" fill="hold"/>
                                        <p:tgtEl>
                                          <p:spTgt spid="8204"/>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8204"/>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820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1447800"/>
            <a:ext cx="8229600" cy="6172200"/>
          </a:xfrm>
        </p:spPr>
        <p:txBody>
          <a:bodyPr/>
          <a:lstStyle/>
          <a:p>
            <a:pPr eaLnBrk="1" hangingPunct="1">
              <a:buFont typeface="Wingdings" pitchFamily="2" charset="2"/>
              <a:buNone/>
            </a:pPr>
            <a:r>
              <a:rPr lang="tr-TR" b="1" smtClean="0"/>
              <a:t>3. ENGELLİ BAKIMI ELEMANI:</a:t>
            </a:r>
          </a:p>
          <a:p>
            <a:pPr eaLnBrk="1" hangingPunct="1">
              <a:buFont typeface="Wingdings" pitchFamily="2" charset="2"/>
              <a:buNone/>
            </a:pPr>
            <a:r>
              <a:rPr lang="tr-TR" b="1" smtClean="0"/>
              <a:t>    </a:t>
            </a:r>
          </a:p>
          <a:p>
            <a:pPr eaLnBrk="1" hangingPunct="1">
              <a:buFont typeface="Wingdings" pitchFamily="2" charset="2"/>
              <a:buNone/>
            </a:pPr>
            <a:r>
              <a:rPr lang="tr-TR" b="1" smtClean="0"/>
              <a:t>   </a:t>
            </a:r>
            <a:r>
              <a:rPr lang="tr-TR" sz="2000" b="1" smtClean="0"/>
              <a:t>Tanımı: </a:t>
            </a:r>
            <a:r>
              <a:rPr lang="tr-TR" sz="2000" smtClean="0"/>
              <a:t>Engelli bakımı elemanının sahip olması gereken iletişim, temel sağlık, engelliler ve engelli bakım hizmetleri ile ilgili yeterlikleri kazandırmaya yönelik eğitim ve öğretim verilen daldır. </a:t>
            </a:r>
          </a:p>
          <a:p>
            <a:pPr eaLnBrk="1" hangingPunct="1">
              <a:buFont typeface="Wingdings" pitchFamily="2" charset="2"/>
              <a:buNone/>
            </a:pPr>
            <a:r>
              <a:rPr lang="tr-TR" sz="2000" smtClean="0"/>
              <a:t>     Bilim ve teknolojinin tüm verilerinden yararlanarak, ev ve kurumlarda kendi sorumluluklarının bilinci altında; engelli kişilerin bakım ve danışmanlığı, vücut temizliği, sağlık personeli tarafından önerilen ilaçların kullanılması ve tespit edilen nefes, hareket çalışmaları, beslenmeleri, engelli kişilerin kişisel ve sosyal sorunlarının çözümünde yardımcı olan, alanıyla ilgili araç ve gereçleri yerinde ve zamanında kullanabilme becerisine sahip nitelikte kişiler olarak mezun olurlar.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0" name="Picture 8" descr="hastaveyaşlı"/>
          <p:cNvPicPr>
            <a:picLocks noChangeAspect="1" noChangeArrowheads="1"/>
          </p:cNvPicPr>
          <p:nvPr/>
        </p:nvPicPr>
        <p:blipFill>
          <a:blip r:embed="rId2" cstate="print"/>
          <a:srcRect/>
          <a:stretch>
            <a:fillRect/>
          </a:stretch>
        </p:blipFill>
        <p:spPr bwMode="auto">
          <a:xfrm>
            <a:off x="838200" y="2362200"/>
            <a:ext cx="3505200" cy="3976688"/>
          </a:xfrm>
          <a:prstGeom prst="rect">
            <a:avLst/>
          </a:prstGeom>
          <a:noFill/>
          <a:ln w="9525">
            <a:noFill/>
            <a:miter lim="800000"/>
            <a:headEnd/>
            <a:tailEnd/>
          </a:ln>
        </p:spPr>
      </p:pic>
      <p:pic>
        <p:nvPicPr>
          <p:cNvPr id="13322" name="Picture 10" descr="hastaveyaşlı"/>
          <p:cNvPicPr>
            <a:picLocks noChangeAspect="1" noChangeArrowheads="1"/>
          </p:cNvPicPr>
          <p:nvPr/>
        </p:nvPicPr>
        <p:blipFill>
          <a:blip r:embed="rId3" cstate="print"/>
          <a:srcRect/>
          <a:stretch>
            <a:fillRect/>
          </a:stretch>
        </p:blipFill>
        <p:spPr bwMode="auto">
          <a:xfrm>
            <a:off x="4724400" y="2362200"/>
            <a:ext cx="3506788" cy="3978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13320"/>
                                        </p:tgtEl>
                                        <p:attrNameLst>
                                          <p:attrName>style.visibility</p:attrName>
                                        </p:attrNameLst>
                                      </p:cBhvr>
                                      <p:to>
                                        <p:strVal val="visible"/>
                                      </p:to>
                                    </p:set>
                                    <p:anim from="(-#ppt_w/2)" to="(#ppt_x)" calcmode="lin" valueType="num">
                                      <p:cBhvr>
                                        <p:cTn id="7" dur="600" fill="hold">
                                          <p:stCondLst>
                                            <p:cond delay="0"/>
                                          </p:stCondLst>
                                        </p:cTn>
                                        <p:tgtEl>
                                          <p:spTgt spid="13320"/>
                                        </p:tgtEl>
                                        <p:attrNameLst>
                                          <p:attrName>ppt_x</p:attrName>
                                        </p:attrNameLst>
                                      </p:cBhvr>
                                    </p:anim>
                                    <p:anim from="0" to="-1.0" calcmode="lin" valueType="num">
                                      <p:cBhvr>
                                        <p:cTn id="8" dur="200" decel="50000" autoRev="1" fill="hold">
                                          <p:stCondLst>
                                            <p:cond delay="600"/>
                                          </p:stCondLst>
                                        </p:cTn>
                                        <p:tgtEl>
                                          <p:spTgt spid="13320"/>
                                        </p:tgtEl>
                                        <p:attrNameLst>
                                          <p:attrName>xshear</p:attrName>
                                        </p:attrNameLst>
                                      </p:cBhvr>
                                    </p:anim>
                                    <p:animScale>
                                      <p:cBhvr>
                                        <p:cTn id="9" dur="200" decel="100000" autoRev="1" fill="hold">
                                          <p:stCondLst>
                                            <p:cond delay="600"/>
                                          </p:stCondLst>
                                        </p:cTn>
                                        <p:tgtEl>
                                          <p:spTgt spid="13320"/>
                                        </p:tgtEl>
                                      </p:cBhvr>
                                      <p:from x="100000" y="100000"/>
                                      <p:to x="80000" y="100000"/>
                                    </p:animScale>
                                    <p:anim by="(#ppt_h/3+#ppt_w*0.1)" calcmode="lin" valueType="num">
                                      <p:cBhvr additive="sum">
                                        <p:cTn id="10" dur="200" decel="100000" autoRev="1" fill="hold">
                                          <p:stCondLst>
                                            <p:cond delay="600"/>
                                          </p:stCondLst>
                                        </p:cTn>
                                        <p:tgtEl>
                                          <p:spTgt spid="13320"/>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13322"/>
                                        </p:tgtEl>
                                        <p:attrNameLst>
                                          <p:attrName>style.visibility</p:attrName>
                                        </p:attrNameLst>
                                      </p:cBhvr>
                                      <p:to>
                                        <p:strVal val="visible"/>
                                      </p:to>
                                    </p:set>
                                    <p:anim from="(-#ppt_w/2)" to="(#ppt_x)" calcmode="lin" valueType="num">
                                      <p:cBhvr>
                                        <p:cTn id="14" dur="600" fill="hold">
                                          <p:stCondLst>
                                            <p:cond delay="0"/>
                                          </p:stCondLst>
                                        </p:cTn>
                                        <p:tgtEl>
                                          <p:spTgt spid="13322"/>
                                        </p:tgtEl>
                                        <p:attrNameLst>
                                          <p:attrName>ppt_x</p:attrName>
                                        </p:attrNameLst>
                                      </p:cBhvr>
                                    </p:anim>
                                    <p:anim from="0" to="-1.0" calcmode="lin" valueType="num">
                                      <p:cBhvr>
                                        <p:cTn id="15" dur="200" decel="50000" autoRev="1" fill="hold">
                                          <p:stCondLst>
                                            <p:cond delay="600"/>
                                          </p:stCondLst>
                                        </p:cTn>
                                        <p:tgtEl>
                                          <p:spTgt spid="13322"/>
                                        </p:tgtEl>
                                        <p:attrNameLst>
                                          <p:attrName>xshear</p:attrName>
                                        </p:attrNameLst>
                                      </p:cBhvr>
                                    </p:anim>
                                    <p:animScale>
                                      <p:cBhvr>
                                        <p:cTn id="16" dur="200" decel="100000" autoRev="1" fill="hold">
                                          <p:stCondLst>
                                            <p:cond delay="600"/>
                                          </p:stCondLst>
                                        </p:cTn>
                                        <p:tgtEl>
                                          <p:spTgt spid="13322"/>
                                        </p:tgtEl>
                                      </p:cBhvr>
                                      <p:from x="100000" y="100000"/>
                                      <p:to x="80000" y="100000"/>
                                    </p:animScale>
                                    <p:anim by="(#ppt_h/3+#ppt_w*0.1)" calcmode="lin" valueType="num">
                                      <p:cBhvr additive="sum">
                                        <p:cTn id="17" dur="200" decel="100000" autoRev="1" fill="hold">
                                          <p:stCondLst>
                                            <p:cond delay="600"/>
                                          </p:stCondLst>
                                        </p:cTn>
                                        <p:tgtEl>
                                          <p:spTgt spid="1332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tr-TR" sz="2000" smtClean="0"/>
              <a:t>Hasta ve Yaşlı Hizmetleri alanından mezun olan öğrenciler, seçtikleri dal/meslekte kazandıkları yeterlikler doğrultusunda;</a:t>
            </a:r>
            <a:r>
              <a:rPr lang="tr-TR" smtClean="0"/>
              <a:t> </a:t>
            </a:r>
          </a:p>
        </p:txBody>
      </p:sp>
      <p:sp>
        <p:nvSpPr>
          <p:cNvPr id="11267" name="Rectangle 3"/>
          <p:cNvSpPr>
            <a:spLocks noGrp="1" noChangeArrowheads="1"/>
          </p:cNvSpPr>
          <p:nvPr>
            <p:ph type="body" idx="1"/>
          </p:nvPr>
        </p:nvSpPr>
        <p:spPr/>
        <p:txBody>
          <a:bodyPr/>
          <a:lstStyle/>
          <a:p>
            <a:pPr marL="609600" indent="-609600" eaLnBrk="1" hangingPunct="1">
              <a:buFontTx/>
              <a:buAutoNum type="arabicPeriod"/>
            </a:pPr>
            <a:r>
              <a:rPr lang="tr-TR" smtClean="0"/>
              <a:t>Huzurevi,</a:t>
            </a:r>
          </a:p>
          <a:p>
            <a:pPr marL="609600" indent="-609600" eaLnBrk="1" hangingPunct="1">
              <a:buFontTx/>
              <a:buAutoNum type="arabicPeriod"/>
            </a:pPr>
            <a:r>
              <a:rPr lang="tr-TR" smtClean="0"/>
              <a:t>Hastaneler,</a:t>
            </a:r>
          </a:p>
          <a:p>
            <a:pPr marL="609600" indent="-609600" eaLnBrk="1" hangingPunct="1">
              <a:buFontTx/>
              <a:buAutoNum type="arabicPeriod"/>
            </a:pPr>
            <a:r>
              <a:rPr lang="tr-TR" smtClean="0"/>
              <a:t>Bakımevleri, vb. yerlerde çalışabilirler</a:t>
            </a:r>
          </a:p>
        </p:txBody>
      </p:sp>
      <p:sp>
        <p:nvSpPr>
          <p:cNvPr id="11268" name="Rectangle 4"/>
          <p:cNvSpPr>
            <a:spLocks noChangeArrowheads="1"/>
          </p:cNvSpPr>
          <p:nvPr/>
        </p:nvSpPr>
        <p:spPr bwMode="auto">
          <a:xfrm>
            <a:off x="381000" y="4114800"/>
            <a:ext cx="8229600" cy="838200"/>
          </a:xfrm>
          <a:prstGeom prst="rect">
            <a:avLst/>
          </a:prstGeom>
          <a:noFill/>
          <a:ln w="9525">
            <a:noFill/>
            <a:miter lim="800000"/>
            <a:headEnd/>
            <a:tailEnd/>
          </a:ln>
        </p:spPr>
        <p:txBody>
          <a:bodyPr anchor="ctr"/>
          <a:lstStyle/>
          <a:p>
            <a:pPr algn="ctr">
              <a:lnSpc>
                <a:spcPct val="90000"/>
              </a:lnSpc>
            </a:pPr>
            <a:r>
              <a:rPr lang="tr-TR" sz="2000">
                <a:solidFill>
                  <a:schemeClr val="tx2"/>
                </a:solidFill>
              </a:rPr>
              <a:t>AYNI ALANDAKİ LİSANS PROGRAMI </a:t>
            </a:r>
            <a:br>
              <a:rPr lang="tr-TR" sz="2000">
                <a:solidFill>
                  <a:schemeClr val="tx2"/>
                </a:solidFill>
              </a:rPr>
            </a:br>
            <a:r>
              <a:rPr lang="tr-TR" sz="2000">
                <a:solidFill>
                  <a:schemeClr val="tx2"/>
                </a:solidFill>
              </a:rPr>
              <a:t>(EK PUANLA GİRİLEBİLECEK)</a:t>
            </a:r>
            <a:r>
              <a:rPr lang="tr-TR" sz="2000" b="1">
                <a:solidFill>
                  <a:schemeClr val="tx2"/>
                </a:solidFill>
              </a:rPr>
              <a:t/>
            </a:r>
            <a:br>
              <a:rPr lang="tr-TR" sz="2000" b="1">
                <a:solidFill>
                  <a:schemeClr val="tx2"/>
                </a:solidFill>
              </a:rPr>
            </a:br>
            <a:endParaRPr lang="tr-TR" sz="2000" b="1">
              <a:solidFill>
                <a:schemeClr val="tx2"/>
              </a:solidFill>
            </a:endParaRPr>
          </a:p>
        </p:txBody>
      </p:sp>
      <p:sp>
        <p:nvSpPr>
          <p:cNvPr id="11269" name="Rectangle 5"/>
          <p:cNvSpPr>
            <a:spLocks noChangeArrowheads="1"/>
          </p:cNvSpPr>
          <p:nvPr/>
        </p:nvSpPr>
        <p:spPr bwMode="auto">
          <a:xfrm>
            <a:off x="2057400" y="5257800"/>
            <a:ext cx="4572000" cy="822325"/>
          </a:xfrm>
          <a:prstGeom prst="rect">
            <a:avLst/>
          </a:prstGeom>
          <a:noFill/>
          <a:ln w="9525">
            <a:noFill/>
            <a:miter lim="800000"/>
            <a:headEnd/>
            <a:tailEnd/>
          </a:ln>
        </p:spPr>
        <p:txBody>
          <a:bodyPr>
            <a:spAutoFit/>
          </a:bodyPr>
          <a:lstStyle/>
          <a:p>
            <a:pPr algn="ctr"/>
            <a:r>
              <a:rPr lang="tr-TR" sz="2400" b="1"/>
              <a:t>EBELİK</a:t>
            </a:r>
          </a:p>
          <a:p>
            <a:pPr algn="ctr"/>
            <a:r>
              <a:rPr lang="tr-TR" sz="2400" b="1"/>
              <a:t>HEMŞİRELİK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p:cTn id="15" dur="500" fill="hold"/>
                                        <p:tgtEl>
                                          <p:spTgt spid="11267">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11267">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1267">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1126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8" presetClass="entr" presetSubtype="0" accel="100000" fill="hold" grpId="0" nodeType="clickEffect">
                                  <p:stCondLst>
                                    <p:cond delay="0"/>
                                  </p:stCondLst>
                                  <p:childTnLst>
                                    <p:set>
                                      <p:cBhvr>
                                        <p:cTn id="23" dur="1" fill="hold">
                                          <p:stCondLst>
                                            <p:cond delay="0"/>
                                          </p:stCondLst>
                                        </p:cTn>
                                        <p:tgtEl>
                                          <p:spTgt spid="11267">
                                            <p:txEl>
                                              <p:pRg st="1" end="1"/>
                                            </p:txEl>
                                          </p:spTgt>
                                        </p:tgtEl>
                                        <p:attrNameLst>
                                          <p:attrName>style.visibility</p:attrName>
                                        </p:attrNameLst>
                                      </p:cBhvr>
                                      <p:to>
                                        <p:strVal val="visible"/>
                                      </p:to>
                                    </p:set>
                                    <p:anim calcmode="lin" valueType="num">
                                      <p:cBhvr>
                                        <p:cTn id="24" dur="500" fill="hold"/>
                                        <p:tgtEl>
                                          <p:spTgt spid="11267">
                                            <p:txEl>
                                              <p:pRg st="1" end="1"/>
                                            </p:txEl>
                                          </p:spTgt>
                                        </p:tgtEl>
                                        <p:attrNameLst>
                                          <p:attrName>ppt_w</p:attrName>
                                        </p:attrNameLst>
                                      </p:cBhvr>
                                      <p:tavLst>
                                        <p:tav tm="0">
                                          <p:val>
                                            <p:strVal val="#ppt_w*2.5"/>
                                          </p:val>
                                        </p:tav>
                                        <p:tav tm="100000">
                                          <p:val>
                                            <p:strVal val="#ppt_w"/>
                                          </p:val>
                                        </p:tav>
                                      </p:tavLst>
                                    </p:anim>
                                    <p:anim calcmode="lin" valueType="num">
                                      <p:cBhvr>
                                        <p:cTn id="25" dur="500" fill="hold"/>
                                        <p:tgtEl>
                                          <p:spTgt spid="11267">
                                            <p:txEl>
                                              <p:pRg st="1" end="1"/>
                                            </p:txEl>
                                          </p:spTgt>
                                        </p:tgtEl>
                                        <p:attrNameLst>
                                          <p:attrName>ppt_h</p:attrName>
                                        </p:attrNameLst>
                                      </p:cBhvr>
                                      <p:tavLst>
                                        <p:tav tm="0">
                                          <p:val>
                                            <p:strVal val="#ppt_h*0.01"/>
                                          </p:val>
                                        </p:tav>
                                        <p:tav tm="100000">
                                          <p:val>
                                            <p:strVal val="#ppt_h"/>
                                          </p:val>
                                        </p:tav>
                                      </p:tavLst>
                                    </p:anim>
                                    <p:anim calcmode="lin" valueType="num">
                                      <p:cBhvr>
                                        <p:cTn id="26"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11267">
                                            <p:txEl>
                                              <p:pRg st="1" end="1"/>
                                            </p:txEl>
                                          </p:spTgt>
                                        </p:tgtEl>
                                        <p:attrNameLst>
                                          <p:attrName>ppt_y</p:attrName>
                                        </p:attrNameLst>
                                      </p:cBhvr>
                                      <p:tavLst>
                                        <p:tav tm="0">
                                          <p:val>
                                            <p:strVal val="#ppt_h+1"/>
                                          </p:val>
                                        </p:tav>
                                        <p:tav tm="100000">
                                          <p:val>
                                            <p:strVal val="#ppt_y"/>
                                          </p:val>
                                        </p:tav>
                                      </p:tavLst>
                                    </p:anim>
                                    <p:animEffect transition="in" filter="fade">
                                      <p:cBhvr>
                                        <p:cTn id="28" dur="500"/>
                                        <p:tgtEl>
                                          <p:spTgt spid="1126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8" presetClass="entr" presetSubtype="0" accel="100000" fill="hold" grpId="0" nodeType="clickEffect">
                                  <p:stCondLst>
                                    <p:cond delay="0"/>
                                  </p:stCondLst>
                                  <p:childTnLst>
                                    <p:set>
                                      <p:cBhvr>
                                        <p:cTn id="32" dur="1" fill="hold">
                                          <p:stCondLst>
                                            <p:cond delay="0"/>
                                          </p:stCondLst>
                                        </p:cTn>
                                        <p:tgtEl>
                                          <p:spTgt spid="11267">
                                            <p:txEl>
                                              <p:pRg st="2" end="2"/>
                                            </p:txEl>
                                          </p:spTgt>
                                        </p:tgtEl>
                                        <p:attrNameLst>
                                          <p:attrName>style.visibility</p:attrName>
                                        </p:attrNameLst>
                                      </p:cBhvr>
                                      <p:to>
                                        <p:strVal val="visible"/>
                                      </p:to>
                                    </p:set>
                                    <p:anim calcmode="lin" valueType="num">
                                      <p:cBhvr>
                                        <p:cTn id="33" dur="500" fill="hold"/>
                                        <p:tgtEl>
                                          <p:spTgt spid="11267">
                                            <p:txEl>
                                              <p:pRg st="2" end="2"/>
                                            </p:txEl>
                                          </p:spTgt>
                                        </p:tgtEl>
                                        <p:attrNameLst>
                                          <p:attrName>ppt_w</p:attrName>
                                        </p:attrNameLst>
                                      </p:cBhvr>
                                      <p:tavLst>
                                        <p:tav tm="0">
                                          <p:val>
                                            <p:strVal val="#ppt_w*2.5"/>
                                          </p:val>
                                        </p:tav>
                                        <p:tav tm="100000">
                                          <p:val>
                                            <p:strVal val="#ppt_w"/>
                                          </p:val>
                                        </p:tav>
                                      </p:tavLst>
                                    </p:anim>
                                    <p:anim calcmode="lin" valueType="num">
                                      <p:cBhvr>
                                        <p:cTn id="34" dur="500" fill="hold"/>
                                        <p:tgtEl>
                                          <p:spTgt spid="11267">
                                            <p:txEl>
                                              <p:pRg st="2" end="2"/>
                                            </p:txEl>
                                          </p:spTgt>
                                        </p:tgtEl>
                                        <p:attrNameLst>
                                          <p:attrName>ppt_h</p:attrName>
                                        </p:attrNameLst>
                                      </p:cBhvr>
                                      <p:tavLst>
                                        <p:tav tm="0">
                                          <p:val>
                                            <p:strVal val="#ppt_h*0.01"/>
                                          </p:val>
                                        </p:tav>
                                        <p:tav tm="100000">
                                          <p:val>
                                            <p:strVal val="#ppt_h"/>
                                          </p:val>
                                        </p:tav>
                                      </p:tavLst>
                                    </p:anim>
                                    <p:anim calcmode="lin" valueType="num">
                                      <p:cBhvr>
                                        <p:cTn id="3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1267">
                                            <p:txEl>
                                              <p:pRg st="2" end="2"/>
                                            </p:txEl>
                                          </p:spTgt>
                                        </p:tgtEl>
                                        <p:attrNameLst>
                                          <p:attrName>ppt_y</p:attrName>
                                        </p:attrNameLst>
                                      </p:cBhvr>
                                      <p:tavLst>
                                        <p:tav tm="0">
                                          <p:val>
                                            <p:strVal val="#ppt_h+1"/>
                                          </p:val>
                                        </p:tav>
                                        <p:tav tm="100000">
                                          <p:val>
                                            <p:strVal val="#ppt_y"/>
                                          </p:val>
                                        </p:tav>
                                      </p:tavLst>
                                    </p:anim>
                                    <p:animEffect transition="in" filter="fade">
                                      <p:cBhvr>
                                        <p:cTn id="37" dur="500"/>
                                        <p:tgtEl>
                                          <p:spTgt spid="1126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11268"/>
                                        </p:tgtEl>
                                        <p:attrNameLst>
                                          <p:attrName>style.visibility</p:attrName>
                                        </p:attrNameLst>
                                      </p:cBhvr>
                                      <p:to>
                                        <p:strVal val="visible"/>
                                      </p:to>
                                    </p:set>
                                    <p:animEffect transition="in" filter="fade">
                                      <p:cBhvr>
                                        <p:cTn id="42" dur="800" decel="100000"/>
                                        <p:tgtEl>
                                          <p:spTgt spid="11268"/>
                                        </p:tgtEl>
                                      </p:cBhvr>
                                    </p:animEffect>
                                    <p:anim calcmode="lin" valueType="num">
                                      <p:cBhvr>
                                        <p:cTn id="43" dur="800" decel="100000" fill="hold"/>
                                        <p:tgtEl>
                                          <p:spTgt spid="11268"/>
                                        </p:tgtEl>
                                        <p:attrNameLst>
                                          <p:attrName>style.rotation</p:attrName>
                                        </p:attrNameLst>
                                      </p:cBhvr>
                                      <p:tavLst>
                                        <p:tav tm="0">
                                          <p:val>
                                            <p:fltVal val="-90"/>
                                          </p:val>
                                        </p:tav>
                                        <p:tav tm="100000">
                                          <p:val>
                                            <p:fltVal val="0"/>
                                          </p:val>
                                        </p:tav>
                                      </p:tavLst>
                                    </p:anim>
                                    <p:anim calcmode="lin" valueType="num">
                                      <p:cBhvr>
                                        <p:cTn id="44" dur="800" decel="100000" fill="hold"/>
                                        <p:tgtEl>
                                          <p:spTgt spid="11268"/>
                                        </p:tgtEl>
                                        <p:attrNameLst>
                                          <p:attrName>ppt_x</p:attrName>
                                        </p:attrNameLst>
                                      </p:cBhvr>
                                      <p:tavLst>
                                        <p:tav tm="0">
                                          <p:val>
                                            <p:strVal val="#ppt_x+0.4"/>
                                          </p:val>
                                        </p:tav>
                                        <p:tav tm="100000">
                                          <p:val>
                                            <p:strVal val="#ppt_x-0.05"/>
                                          </p:val>
                                        </p:tav>
                                      </p:tavLst>
                                    </p:anim>
                                    <p:anim calcmode="lin" valueType="num">
                                      <p:cBhvr>
                                        <p:cTn id="45" dur="800" decel="100000" fill="hold"/>
                                        <p:tgtEl>
                                          <p:spTgt spid="11268"/>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11268"/>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11268"/>
                                        </p:tgtEl>
                                        <p:attrNameLst>
                                          <p:attrName>ppt_y</p:attrName>
                                        </p:attrNameLst>
                                      </p:cBhvr>
                                      <p:tavLst>
                                        <p:tav tm="0">
                                          <p:val>
                                            <p:strVal val="#ppt_y+0.1"/>
                                          </p:val>
                                        </p:tav>
                                        <p:tav tm="100000">
                                          <p:val>
                                            <p:strVal val="#ppt_y"/>
                                          </p:val>
                                        </p:tav>
                                      </p:tavLst>
                                    </p:anim>
                                  </p:childTnLst>
                                </p:cTn>
                              </p:par>
                            </p:childTnLst>
                          </p:cTn>
                        </p:par>
                        <p:par>
                          <p:cTn id="48" fill="hold">
                            <p:stCondLst>
                              <p:cond delay="1000"/>
                            </p:stCondLst>
                            <p:childTnLst>
                              <p:par>
                                <p:cTn id="49" presetID="7" presetClass="entr" presetSubtype="4" fill="hold" grpId="0" nodeType="afterEffect">
                                  <p:stCondLst>
                                    <p:cond delay="0"/>
                                  </p:stCondLst>
                                  <p:childTnLst>
                                    <p:set>
                                      <p:cBhvr>
                                        <p:cTn id="50" dur="1" fill="hold">
                                          <p:stCondLst>
                                            <p:cond delay="0"/>
                                          </p:stCondLst>
                                        </p:cTn>
                                        <p:tgtEl>
                                          <p:spTgt spid="11269"/>
                                        </p:tgtEl>
                                        <p:attrNameLst>
                                          <p:attrName>style.visibility</p:attrName>
                                        </p:attrNameLst>
                                      </p:cBhvr>
                                      <p:to>
                                        <p:strVal val="visible"/>
                                      </p:to>
                                    </p:set>
                                    <p:anim calcmode="lin" valueType="num">
                                      <p:cBhvr additive="base">
                                        <p:cTn id="51" dur="500" fill="hold"/>
                                        <p:tgtEl>
                                          <p:spTgt spid="11269"/>
                                        </p:tgtEl>
                                        <p:attrNameLst>
                                          <p:attrName>ppt_x</p:attrName>
                                        </p:attrNameLst>
                                      </p:cBhvr>
                                      <p:tavLst>
                                        <p:tav tm="0">
                                          <p:val>
                                            <p:strVal val="#ppt_x"/>
                                          </p:val>
                                        </p:tav>
                                        <p:tav tm="100000">
                                          <p:val>
                                            <p:strVal val="#ppt_x"/>
                                          </p:val>
                                        </p:tav>
                                      </p:tavLst>
                                    </p:anim>
                                    <p:anim calcmode="lin" valueType="num">
                                      <p:cBhvr additive="base">
                                        <p:cTn id="52"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P spid="11268" grpId="0"/>
      <p:bldP spid="112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tr-TR" sz="2800" b="0" smtClean="0"/>
              <a:t>HASTA BAKIMI MESLEK ELEMANI</a:t>
            </a:r>
            <a:br>
              <a:rPr lang="tr-TR" sz="2800" b="0" smtClean="0"/>
            </a:br>
            <a:endParaRPr lang="tr-TR" sz="2800" b="0" smtClean="0"/>
          </a:p>
        </p:txBody>
      </p:sp>
      <p:sp>
        <p:nvSpPr>
          <p:cNvPr id="15363" name="Rectangle 3"/>
          <p:cNvSpPr>
            <a:spLocks noGrp="1" noChangeArrowheads="1"/>
          </p:cNvSpPr>
          <p:nvPr>
            <p:ph type="body" idx="1"/>
          </p:nvPr>
        </p:nvSpPr>
        <p:spPr/>
        <p:txBody>
          <a:bodyPr/>
          <a:lstStyle/>
          <a:p>
            <a:pPr eaLnBrk="1" hangingPunct="1">
              <a:lnSpc>
                <a:spcPct val="90000"/>
              </a:lnSpc>
            </a:pPr>
            <a:r>
              <a:rPr lang="tr-TR" sz="2400" smtClean="0"/>
              <a:t>Hasta ve hasta yakını haklarını göz önünde bulunduran, hastanın yaşam kalitesini yükselten, hastanın özelliklerini tanıyabilen, günlük bakımını yapabilen, fizyoterapi ve meşguliyet terapisi yapabilen, hasta odası düzenleyebilen, yatak içi ve dışı egzersizler yaptırabilen, hastayı rahatlatabilen, hastayı yataktan kaldırabilen, hastaya ilaç verebilen, özel hastalıklarda bakım yapabilen, ilk yardım uygulayabilen evde hasta bakımı yapabilen eğitimli sağlık elemanıdır.</a:t>
            </a:r>
          </a:p>
          <a:p>
            <a:pPr eaLnBrk="1" hangingPunct="1">
              <a:lnSpc>
                <a:spcPct val="90000"/>
              </a:lnSpc>
            </a:pPr>
            <a:endParaRPr 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362"/>
                                        </p:tgtEl>
                                        <p:attrNameLst>
                                          <p:attrName>ppt_y</p:attrName>
                                        </p:attrNameLst>
                                      </p:cBhvr>
                                      <p:tavLst>
                                        <p:tav tm="0">
                                          <p:val>
                                            <p:strVal val="#ppt_y"/>
                                          </p:val>
                                        </p:tav>
                                        <p:tav tm="100000">
                                          <p:val>
                                            <p:strVal val="#ppt_y"/>
                                          </p:val>
                                        </p:tav>
                                      </p:tavLst>
                                    </p:anim>
                                    <p:anim calcmode="lin" valueType="num">
                                      <p:cBhvr>
                                        <p:cTn id="9" dur="500" fill="hold"/>
                                        <p:tgtEl>
                                          <p:spTgt spid="153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3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362"/>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5363">
                                            <p:txEl>
                                              <p:pRg st="0" end="0"/>
                                            </p:txEl>
                                          </p:spTgt>
                                        </p:tgtEl>
                                        <p:attrNameLst>
                                          <p:attrName>style.visibility</p:attrName>
                                        </p:attrNameLst>
                                      </p:cBhvr>
                                      <p:to>
                                        <p:strVal val="visible"/>
                                      </p:to>
                                    </p:set>
                                    <p:anim calcmode="lin" valueType="num">
                                      <p:cBhvr>
                                        <p:cTn id="16" dur="1000" fill="hold"/>
                                        <p:tgtEl>
                                          <p:spTgt spid="15363">
                                            <p:txEl>
                                              <p:pRg st="0" end="0"/>
                                            </p:txEl>
                                          </p:spTgt>
                                        </p:tgtEl>
                                        <p:attrNameLst>
                                          <p:attrName>ppt_w</p:attrName>
                                        </p:attrNameLst>
                                      </p:cBhvr>
                                      <p:tavLst>
                                        <p:tav tm="0">
                                          <p:val>
                                            <p:strVal val="#ppt_w*0.05"/>
                                          </p:val>
                                        </p:tav>
                                        <p:tav tm="100000">
                                          <p:val>
                                            <p:strVal val="#ppt_w"/>
                                          </p:val>
                                        </p:tav>
                                      </p:tavLst>
                                    </p:anim>
                                    <p:anim calcmode="lin" valueType="num">
                                      <p:cBhvr>
                                        <p:cTn id="17" dur="1000" fill="hold"/>
                                        <p:tgtEl>
                                          <p:spTgt spid="15363">
                                            <p:txEl>
                                              <p:pRg st="0" end="0"/>
                                            </p:txEl>
                                          </p:spTgt>
                                        </p:tgtEl>
                                        <p:attrNameLst>
                                          <p:attrName>ppt_h</p:attrName>
                                        </p:attrNameLst>
                                      </p:cBhvr>
                                      <p:tavLst>
                                        <p:tav tm="0">
                                          <p:val>
                                            <p:strVal val="#ppt_h"/>
                                          </p:val>
                                        </p:tav>
                                        <p:tav tm="100000">
                                          <p:val>
                                            <p:strVal val="#ppt_h"/>
                                          </p:val>
                                        </p:tav>
                                      </p:tavLst>
                                    </p:anim>
                                    <p:anim calcmode="lin" valueType="num">
                                      <p:cBhvr>
                                        <p:cTn id="18" dur="1000" fill="hold"/>
                                        <p:tgtEl>
                                          <p:spTgt spid="15363">
                                            <p:txEl>
                                              <p:pRg st="0" end="0"/>
                                            </p:txEl>
                                          </p:spTgt>
                                        </p:tgtEl>
                                        <p:attrNameLst>
                                          <p:attrName>ppt_x</p:attrName>
                                        </p:attrNameLst>
                                      </p:cBhvr>
                                      <p:tavLst>
                                        <p:tav tm="0">
                                          <p:val>
                                            <p:strVal val="#ppt_x-.2"/>
                                          </p:val>
                                        </p:tav>
                                        <p:tav tm="100000">
                                          <p:val>
                                            <p:strVal val="#ppt_x"/>
                                          </p:val>
                                        </p:tav>
                                      </p:tavLst>
                                    </p:anim>
                                    <p:anim calcmode="lin" valueType="num">
                                      <p:cBhvr>
                                        <p:cTn id="19" dur="1000" fill="hold"/>
                                        <p:tgtEl>
                                          <p:spTgt spid="15363">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theme/theme1.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163</TotalTime>
  <Words>996</Words>
  <Application>Microsoft Office PowerPoint</Application>
  <PresentationFormat>Ekran Gösterisi (4:3)</PresentationFormat>
  <Paragraphs>136</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Wingdings</vt:lpstr>
      <vt:lpstr>Calibri</vt:lpstr>
      <vt:lpstr>Times New Roman</vt:lpstr>
      <vt:lpstr>Kapsüller</vt:lpstr>
      <vt:lpstr>Slayt 1</vt:lpstr>
      <vt:lpstr>ALANIN TANIMI</vt:lpstr>
      <vt:lpstr>DAL PROGRAMLARI</vt:lpstr>
      <vt:lpstr>Slayt 4</vt:lpstr>
      <vt:lpstr>Slayt 5</vt:lpstr>
      <vt:lpstr>Slayt 6</vt:lpstr>
      <vt:lpstr>Slayt 7</vt:lpstr>
      <vt:lpstr>Hasta ve Yaşlı Hizmetleri alanından mezun olan öğrenciler, seçtikleri dal/meslekte kazandıkları yeterlikler doğrultusunda; </vt:lpstr>
      <vt:lpstr>HASTA BAKIMI MESLEK ELEMANI </vt:lpstr>
      <vt:lpstr>GÖREVLERİ</vt:lpstr>
      <vt:lpstr>Slayt 11</vt:lpstr>
      <vt:lpstr>KULLANILAN ALET VE MALZEMELER </vt:lpstr>
      <vt:lpstr>MESLEĞİN GEREKTİRDİĞİ ÖZELLİKLER </vt:lpstr>
      <vt:lpstr>ÇALIŞMA ORTAMI VE KOŞULLARI </vt:lpstr>
      <vt:lpstr>ÇALIŞMA ALANLARI VE  İŞ BULMA OLANAKLARI </vt:lpstr>
      <vt:lpstr>EĞİTİM SÜRESİNCE VE  EĞİTİM SONRASI KAZANÇ </vt:lpstr>
      <vt:lpstr>Slayt 17</vt:lpstr>
      <vt:lpstr>MESLEKTE İLERLEME </vt:lpstr>
      <vt:lpstr>HASTA VE YAŞLI HİZMETLERİ ALANI İLE AYNI ALANLARDAKİ LİSANS PROGRAMLARI </vt:lpstr>
      <vt:lpstr>Slayt 20</vt:lpstr>
      <vt:lpstr>ÖNLİSANS PROGRAMLARI </vt:lpstr>
      <vt:lpstr>Slayt 22</vt:lpstr>
      <vt:lpstr>SORU: Bu alanda okuyabilmem için hangi koşulları taşımam gerekir? </vt:lpstr>
      <vt:lpstr>SORU:Mezun olduktan sonra nerelerde iş bulabilirim?</vt:lpstr>
      <vt:lpstr>SORU: Eğitim süresince hangi kurum ve kuruluşlarla iş birliği yapıyorsunuz?</vt:lpstr>
      <vt:lpstr>BÖLÜMLE İLGİLİ FOTOĞRAFLAR</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dc:creator>
  <cp:lastModifiedBy>Yahya Kemal</cp:lastModifiedBy>
  <cp:revision>13</cp:revision>
  <cp:lastPrinted>1601-01-01T00:00:00Z</cp:lastPrinted>
  <dcterms:created xsi:type="dcterms:W3CDTF">1601-01-01T00:00:00Z</dcterms:created>
  <dcterms:modified xsi:type="dcterms:W3CDTF">2020-06-14T19:37:37Z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