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6"/>
  </p:notesMasterIdLst>
  <p:sldIdLst>
    <p:sldId id="256" r:id="rId2"/>
    <p:sldId id="321" r:id="rId3"/>
    <p:sldId id="349" r:id="rId4"/>
    <p:sldId id="261" r:id="rId5"/>
    <p:sldId id="365" r:id="rId6"/>
    <p:sldId id="327" r:id="rId7"/>
    <p:sldId id="290" r:id="rId8"/>
    <p:sldId id="293" r:id="rId9"/>
    <p:sldId id="298" r:id="rId10"/>
    <p:sldId id="301" r:id="rId11"/>
    <p:sldId id="304" r:id="rId12"/>
    <p:sldId id="366" r:id="rId13"/>
    <p:sldId id="323" r:id="rId14"/>
    <p:sldId id="325" r:id="rId15"/>
    <p:sldId id="351" r:id="rId16"/>
    <p:sldId id="353" r:id="rId17"/>
    <p:sldId id="358" r:id="rId18"/>
    <p:sldId id="359" r:id="rId19"/>
    <p:sldId id="350" r:id="rId20"/>
    <p:sldId id="257" r:id="rId21"/>
    <p:sldId id="335" r:id="rId22"/>
    <p:sldId id="336" r:id="rId23"/>
    <p:sldId id="363" r:id="rId24"/>
    <p:sldId id="367" r:id="rId2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BAD9"/>
    <a:srgbClr val="0B3F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42" autoAdjust="0"/>
    <p:restoredTop sz="94638" autoAdjust="0"/>
  </p:normalViewPr>
  <p:slideViewPr>
    <p:cSldViewPr>
      <p:cViewPr varScale="1">
        <p:scale>
          <a:sx n="86" d="100"/>
          <a:sy n="86" d="100"/>
        </p:scale>
        <p:origin x="-1374" y="-90"/>
      </p:cViewPr>
      <p:guideLst>
        <p:guide orient="horz" pos="2160"/>
        <p:guide pos="2880"/>
      </p:guideLst>
    </p:cSldViewPr>
  </p:slideViewPr>
  <p:outlineViewPr>
    <p:cViewPr>
      <p:scale>
        <a:sx n="33" d="100"/>
        <a:sy n="33" d="100"/>
      </p:scale>
      <p:origin x="42" y="215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C6CFF-AAC5-454E-8B72-F46449C33B32}" type="datetimeFigureOut">
              <a:rPr lang="tr-TR" smtClean="0"/>
              <a:pPr/>
              <a:t>14.06.2020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1C64-0929-453D-8DD2-443F1C6115F4}" type="slidenum">
              <a:rPr lang="tr-TR" smtClean="0"/>
              <a:pPr/>
              <a:t>‹#›</a:t>
            </a:fld>
            <a:endParaRPr lang="tr-TR"/>
          </a:p>
        </p:txBody>
      </p:sp>
    </p:spTree>
    <p:extLst>
      <p:ext uri="{BB962C8B-B14F-4D97-AF65-F5344CB8AC3E}">
        <p14:creationId xmlns:p14="http://schemas.microsoft.com/office/powerpoint/2010/main" xmlns="" val="195353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7DF9A2A9-F5CF-41D3-A09F-9D0999ACE443}"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B6D2D0E-2CE5-415C-9A47-619FC01553CA}" type="slidenum">
              <a:rPr lang="tr-TR" smtClean="0"/>
              <a:pPr>
                <a:defRPr/>
              </a:pPr>
              <a:t>‹#›</a:t>
            </a:fld>
            <a:endParaRPr lang="tr-TR"/>
          </a:p>
        </p:txBody>
      </p:sp>
    </p:spTree>
    <p:extLst>
      <p:ext uri="{BB962C8B-B14F-4D97-AF65-F5344CB8AC3E}">
        <p14:creationId xmlns:p14="http://schemas.microsoft.com/office/powerpoint/2010/main" xmlns="" val="947363150"/>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Tree>
    <p:extLst>
      <p:ext uri="{BB962C8B-B14F-4D97-AF65-F5344CB8AC3E}">
        <p14:creationId xmlns:p14="http://schemas.microsoft.com/office/powerpoint/2010/main" xmlns="" val="321614015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Tree>
    <p:extLst>
      <p:ext uri="{BB962C8B-B14F-4D97-AF65-F5344CB8AC3E}">
        <p14:creationId xmlns:p14="http://schemas.microsoft.com/office/powerpoint/2010/main" xmlns="" val="130108193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512766924"/>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Tree>
    <p:extLst>
      <p:ext uri="{BB962C8B-B14F-4D97-AF65-F5344CB8AC3E}">
        <p14:creationId xmlns:p14="http://schemas.microsoft.com/office/powerpoint/2010/main" xmlns="" val="279744878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03396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8FE0548-548F-40C5-8279-36CFCE7C7713}" type="slidenum">
              <a:rPr lang="tr-TR" smtClean="0"/>
              <a:pPr>
                <a:defRPr/>
              </a:pPr>
              <a:t>‹#›</a:t>
            </a:fld>
            <a:endParaRPr lang="tr-TR"/>
          </a:p>
        </p:txBody>
      </p:sp>
    </p:spTree>
    <p:extLst>
      <p:ext uri="{BB962C8B-B14F-4D97-AF65-F5344CB8AC3E}">
        <p14:creationId xmlns:p14="http://schemas.microsoft.com/office/powerpoint/2010/main" xmlns="" val="342895675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85993B4-6D54-44B7-83BE-B1DB37A7DCC6}"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359ABF6-02C1-46A5-8547-2B406355B85F}" type="slidenum">
              <a:rPr lang="tr-TR" smtClean="0"/>
              <a:pPr>
                <a:defRPr/>
              </a:pPr>
              <a:t>‹#›</a:t>
            </a:fld>
            <a:endParaRPr lang="tr-TR"/>
          </a:p>
        </p:txBody>
      </p:sp>
    </p:spTree>
    <p:extLst>
      <p:ext uri="{BB962C8B-B14F-4D97-AF65-F5344CB8AC3E}">
        <p14:creationId xmlns:p14="http://schemas.microsoft.com/office/powerpoint/2010/main" xmlns="" val="342930163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F06F504-F093-41DE-981F-E9935039D1E1}"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EA3AE89-3595-4B00-B31B-B948EA91D9B6}" type="slidenum">
              <a:rPr lang="tr-TR" smtClean="0"/>
              <a:pPr>
                <a:defRPr/>
              </a:pPr>
              <a:t>‹#›</a:t>
            </a:fld>
            <a:endParaRPr lang="tr-TR"/>
          </a:p>
        </p:txBody>
      </p:sp>
    </p:spTree>
    <p:extLst>
      <p:ext uri="{BB962C8B-B14F-4D97-AF65-F5344CB8AC3E}">
        <p14:creationId xmlns:p14="http://schemas.microsoft.com/office/powerpoint/2010/main" xmlns="" val="96805349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6B3C8FB-C893-4D7B-8E17-75901FEB94C7}"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EE9372D-D9E4-42C1-B0C1-B5FD0745D8BF}" type="slidenum">
              <a:rPr lang="tr-TR" smtClean="0"/>
              <a:pPr>
                <a:defRPr/>
              </a:pPr>
              <a:t>‹#›</a:t>
            </a:fld>
            <a:endParaRPr lang="tr-TR"/>
          </a:p>
        </p:txBody>
      </p:sp>
    </p:spTree>
    <p:extLst>
      <p:ext uri="{BB962C8B-B14F-4D97-AF65-F5344CB8AC3E}">
        <p14:creationId xmlns:p14="http://schemas.microsoft.com/office/powerpoint/2010/main" xmlns="" val="330103153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35D37991-591E-409B-85A4-DADD87EB3F9F}" type="datetimeFigureOut">
              <a:rPr lang="tr-TR" smtClean="0"/>
              <a:pPr>
                <a:defRPr/>
              </a:pPr>
              <a:t>14.06.2020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9CDFD52-E03D-4A0B-AA4C-3693508914D3}" type="slidenum">
              <a:rPr lang="tr-TR" smtClean="0"/>
              <a:pPr>
                <a:defRPr/>
              </a:pPr>
              <a:t>‹#›</a:t>
            </a:fld>
            <a:endParaRPr lang="tr-TR"/>
          </a:p>
        </p:txBody>
      </p:sp>
    </p:spTree>
    <p:extLst>
      <p:ext uri="{BB962C8B-B14F-4D97-AF65-F5344CB8AC3E}">
        <p14:creationId xmlns:p14="http://schemas.microsoft.com/office/powerpoint/2010/main" xmlns="" val="1779428794"/>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0F796B86-7143-4D78-9F15-47529549BA2C}" type="datetimeFigureOut">
              <a:rPr lang="tr-TR" smtClean="0"/>
              <a:pPr>
                <a:defRPr/>
              </a:pPr>
              <a:t>14.06.2020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C850949-06A9-49A3-A851-B88216AF0126}" type="slidenum">
              <a:rPr lang="tr-TR" smtClean="0"/>
              <a:pPr>
                <a:defRPr/>
              </a:pPr>
              <a:t>‹#›</a:t>
            </a:fld>
            <a:endParaRPr lang="tr-TR"/>
          </a:p>
        </p:txBody>
      </p:sp>
    </p:spTree>
    <p:extLst>
      <p:ext uri="{BB962C8B-B14F-4D97-AF65-F5344CB8AC3E}">
        <p14:creationId xmlns:p14="http://schemas.microsoft.com/office/powerpoint/2010/main" xmlns="" val="273209610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F90CC8E9-C656-43AF-B606-33EB1A5F8A5B}" type="datetimeFigureOut">
              <a:rPr lang="tr-TR" smtClean="0"/>
              <a:pPr>
                <a:defRPr/>
              </a:pPr>
              <a:t>14.06.2020</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054F9F93-7928-4928-9AAC-7D48627302DA}" type="slidenum">
              <a:rPr lang="tr-TR" smtClean="0"/>
              <a:pPr>
                <a:defRPr/>
              </a:pPr>
              <a:t>‹#›</a:t>
            </a:fld>
            <a:endParaRPr lang="tr-TR"/>
          </a:p>
        </p:txBody>
      </p:sp>
    </p:spTree>
    <p:extLst>
      <p:ext uri="{BB962C8B-B14F-4D97-AF65-F5344CB8AC3E}">
        <p14:creationId xmlns:p14="http://schemas.microsoft.com/office/powerpoint/2010/main" xmlns="" val="112525824"/>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440B135F-D6D5-4DB5-AB26-112AF25EAB1E}" type="datetimeFigureOut">
              <a:rPr lang="tr-TR" smtClean="0"/>
              <a:pPr>
                <a:defRPr/>
              </a:pPr>
              <a:t>14.06.2020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A13DA28-2C8B-4EB6-ABD7-45B7DE65167E}" type="slidenum">
              <a:rPr lang="tr-TR" smtClean="0"/>
              <a:pPr>
                <a:defRPr/>
              </a:pPr>
              <a:t>‹#›</a:t>
            </a:fld>
            <a:endParaRPr lang="tr-TR"/>
          </a:p>
        </p:txBody>
      </p:sp>
    </p:spTree>
    <p:extLst>
      <p:ext uri="{BB962C8B-B14F-4D97-AF65-F5344CB8AC3E}">
        <p14:creationId xmlns:p14="http://schemas.microsoft.com/office/powerpoint/2010/main" xmlns="" val="2228351232"/>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56537C2-39FC-4063-8442-12DDE375A1D0}" type="datetimeFigureOut">
              <a:rPr lang="tr-TR" smtClean="0"/>
              <a:pPr>
                <a:defRPr/>
              </a:pPr>
              <a:t>14.06.2020</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76578DF9-99E6-48F4-A5A7-FF2478A3E1F3}" type="slidenum">
              <a:rPr lang="tr-TR" smtClean="0"/>
              <a:pPr>
                <a:defRPr/>
              </a:pPr>
              <a:t>‹#›</a:t>
            </a:fld>
            <a:endParaRPr lang="tr-TR"/>
          </a:p>
        </p:txBody>
      </p:sp>
    </p:spTree>
    <p:extLst>
      <p:ext uri="{BB962C8B-B14F-4D97-AF65-F5344CB8AC3E}">
        <p14:creationId xmlns:p14="http://schemas.microsoft.com/office/powerpoint/2010/main" xmlns="" val="347211654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938688FB-359F-4195-B8A5-32BF4AAE11DC}" type="datetimeFigureOut">
              <a:rPr lang="tr-TR" smtClean="0"/>
              <a:pPr>
                <a:defRPr/>
              </a:pPr>
              <a:t>14.06.2020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00004043-1883-4DEE-BE05-8F07A3A54D25}" type="slidenum">
              <a:rPr lang="tr-TR" smtClean="0"/>
              <a:pPr>
                <a:defRPr/>
              </a:pPr>
              <a:t>‹#›</a:t>
            </a:fld>
            <a:endParaRPr lang="tr-TR"/>
          </a:p>
        </p:txBody>
      </p:sp>
    </p:spTree>
    <p:extLst>
      <p:ext uri="{BB962C8B-B14F-4D97-AF65-F5344CB8AC3E}">
        <p14:creationId xmlns:p14="http://schemas.microsoft.com/office/powerpoint/2010/main" xmlns="" val="836429984"/>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1643AD30-CB73-4ED2-9ACF-E4DC63157DBF}" type="datetimeFigureOut">
              <a:rPr lang="tr-TR" smtClean="0"/>
              <a:pPr>
                <a:defRPr/>
              </a:pPr>
              <a:t>14.06.2020</a:t>
            </a:fld>
            <a:endParaRPr lang="tr-TR"/>
          </a:p>
        </p:txBody>
      </p:sp>
      <p:sp>
        <p:nvSpPr>
          <p:cNvPr id="6" name="Footer Placeholder 5"/>
          <p:cNvSpPr>
            <a:spLocks noGrp="1"/>
          </p:cNvSpPr>
          <p:nvPr>
            <p:ph type="ftr" sz="quarter" idx="11"/>
          </p:nvPr>
        </p:nvSpPr>
        <p:spPr>
          <a:xfrm>
            <a:off x="533400" y="6172200"/>
            <a:ext cx="5811724" cy="365125"/>
          </a:xfrm>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E2764D6-E233-4B0C-9B90-336E35985740}" type="slidenum">
              <a:rPr lang="tr-TR" smtClean="0"/>
              <a:pPr>
                <a:defRPr/>
              </a:pPr>
              <a:t>‹#›</a:t>
            </a:fld>
            <a:endParaRPr lang="tr-TR"/>
          </a:p>
        </p:txBody>
      </p:sp>
    </p:spTree>
    <p:extLst>
      <p:ext uri="{BB962C8B-B14F-4D97-AF65-F5344CB8AC3E}">
        <p14:creationId xmlns:p14="http://schemas.microsoft.com/office/powerpoint/2010/main" xmlns="" val="226300011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C8C85B0B-361F-4338-B2CE-9FE4115B5CDD}" type="datetimeFigureOut">
              <a:rPr lang="tr-TR" smtClean="0"/>
              <a:pPr>
                <a:defRPr/>
              </a:pPr>
              <a:t>14.06.2020</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08FE0548-548F-40C5-8279-36CFCE7C7713}" type="slidenum">
              <a:rPr lang="tr-TR" smtClean="0"/>
              <a:pPr>
                <a:defRPr/>
              </a:pPr>
              <a:t>‹#›</a:t>
            </a:fld>
            <a:endParaRPr lang="tr-TR"/>
          </a:p>
        </p:txBody>
      </p:sp>
    </p:spTree>
    <p:extLst>
      <p:ext uri="{BB962C8B-B14F-4D97-AF65-F5344CB8AC3E}">
        <p14:creationId xmlns:p14="http://schemas.microsoft.com/office/powerpoint/2010/main" xmlns="" val="3015853902"/>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transition spd="slow">
    <p:random/>
  </p:transition>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katlas.yok.gov.tr/" TargetMode="External"/><Relationship Id="rId2" Type="http://schemas.openxmlformats.org/officeDocument/2006/relationships/hyperlink" Target="https://meslegimhayatim.meb.gov.tr/" TargetMode="External"/><Relationship Id="rId1" Type="http://schemas.openxmlformats.org/officeDocument/2006/relationships/slideLayout" Target="../slideLayouts/slideLayout2.xml"/><Relationship Id="rId5" Type="http://schemas.openxmlformats.org/officeDocument/2006/relationships/hyperlink" Target="https://www.alantercihleri.com/" TargetMode="External"/><Relationship Id="rId4" Type="http://schemas.openxmlformats.org/officeDocument/2006/relationships/hyperlink" Target="http://meslekitanitim.meb.gov.t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Alt Başlık"/>
          <p:cNvSpPr>
            <a:spLocks noGrp="1"/>
          </p:cNvSpPr>
          <p:nvPr>
            <p:ph type="subTitle" idx="1"/>
          </p:nvPr>
        </p:nvSpPr>
        <p:spPr>
          <a:xfrm>
            <a:off x="0" y="285728"/>
            <a:ext cx="9144000" cy="1833562"/>
          </a:xfrm>
        </p:spPr>
        <p:txBody>
          <a:bodyPr>
            <a:normAutofit/>
          </a:bodyPr>
          <a:lstStyle/>
          <a:p>
            <a:pPr marR="0" algn="ctr" eaLnBrk="1" hangingPunct="1"/>
            <a:r>
              <a:rPr lang="tr-TR" sz="4000" b="1" u="sng" dirty="0" smtClean="0">
                <a:solidFill>
                  <a:schemeClr val="bg1"/>
                </a:solidFill>
                <a:latin typeface="Times New Roman" pitchFamily="18" charset="0"/>
                <a:cs typeface="Times New Roman" pitchFamily="18" charset="0"/>
              </a:rPr>
              <a:t>BİLİŞİM TEKNOLOJİLERİ </a:t>
            </a:r>
            <a:r>
              <a:rPr lang="tr-TR" sz="4000" b="1" dirty="0" smtClean="0">
                <a:solidFill>
                  <a:schemeClr val="bg1"/>
                </a:solidFill>
                <a:latin typeface="Times New Roman" pitchFamily="18" charset="0"/>
                <a:cs typeface="Times New Roman" pitchFamily="18" charset="0"/>
              </a:rPr>
              <a:t>ALANI TANITIM SUNUSU</a:t>
            </a:r>
          </a:p>
        </p:txBody>
      </p:sp>
      <p:pic>
        <p:nvPicPr>
          <p:cNvPr id="16386" name="Picture 2" descr="http://4.bp.blogspot.com/-TeXv05iBMyQ/VmHQF31tHuI/AAAAAAAAAEc/FN2GehiFG2U/s1600/bilisim_tekno.jpg"/>
          <p:cNvPicPr>
            <a:picLocks noChangeAspect="1" noChangeArrowheads="1"/>
          </p:cNvPicPr>
          <p:nvPr/>
        </p:nvPicPr>
        <p:blipFill>
          <a:blip r:embed="rId2" cstate="print"/>
          <a:srcRect/>
          <a:stretch>
            <a:fillRect/>
          </a:stretch>
        </p:blipFill>
        <p:spPr bwMode="auto">
          <a:xfrm>
            <a:off x="1331640" y="1340768"/>
            <a:ext cx="5832648" cy="51898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0825" y="1557338"/>
            <a:ext cx="4537199" cy="4392612"/>
          </a:xfrm>
        </p:spPr>
        <p:txBody>
          <a:bodyPr/>
          <a:lstStyle/>
          <a:p>
            <a:pPr eaLnBrk="1" hangingPunct="1">
              <a:buFont typeface="Wingdings" pitchFamily="2" charset="2"/>
              <a:buNone/>
            </a:pPr>
            <a:r>
              <a:rPr lang="tr-TR" altLang="ko-KR" sz="2800" b="1" dirty="0" smtClean="0">
                <a:solidFill>
                  <a:schemeClr val="bg1"/>
                </a:solidFill>
                <a:latin typeface="Arial" pitchFamily="34" charset="0"/>
                <a:cs typeface="Arial" pitchFamily="34" charset="0"/>
              </a:rPr>
              <a:t>Tanım</a:t>
            </a:r>
            <a:endParaRPr lang="tr-TR" altLang="ko-KR" sz="2800" dirty="0" smtClean="0">
              <a:solidFill>
                <a:schemeClr val="bg1"/>
              </a:solidFill>
              <a:latin typeface="Arial" pitchFamily="34" charset="0"/>
              <a:cs typeface="Arial" pitchFamily="34" charset="0"/>
            </a:endParaRPr>
          </a:p>
          <a:p>
            <a:pPr algn="just" eaLnBrk="1" hangingPunct="1">
              <a:buFont typeface="Wingdings" pitchFamily="2" charset="2"/>
              <a:buChar char="Ø"/>
            </a:pPr>
            <a:r>
              <a:rPr lang="tr-TR" altLang="ko-KR" sz="2400" dirty="0" smtClean="0">
                <a:solidFill>
                  <a:schemeClr val="bg1"/>
                </a:solidFill>
                <a:latin typeface="Arial" pitchFamily="34" charset="0"/>
                <a:cs typeface="Arial" pitchFamily="34" charset="0"/>
              </a:rPr>
              <a:t>Bilgisayar sistemlerinin donanım ve yazılım kurulumu, veri tabanı ve programlama dilinin kurulumu, veri tabanının oluşturulması ve yönetimi,  yazılım geliştirme, hata giderme, bakım ve yedek almaya yönelik eğitim ve öğretim verilen daldır. </a:t>
            </a:r>
          </a:p>
        </p:txBody>
      </p:sp>
      <p:sp>
        <p:nvSpPr>
          <p:cNvPr id="16387" name="Rectangle 4"/>
          <p:cNvSpPr>
            <a:spLocks noChangeArrowheads="1"/>
          </p:cNvSpPr>
          <p:nvPr/>
        </p:nvSpPr>
        <p:spPr bwMode="auto">
          <a:xfrm>
            <a:off x="0" y="0"/>
            <a:ext cx="9144000" cy="714396"/>
          </a:xfrm>
          <a:prstGeom prst="rect">
            <a:avLst/>
          </a:prstGeom>
          <a:noFill/>
          <a:ln w="9525">
            <a:noFill/>
            <a:miter lim="800000"/>
            <a:headEnd/>
            <a:tailEnd/>
          </a:ln>
        </p:spPr>
        <p:txBody>
          <a:bodyPr anchor="b"/>
          <a:lstStyle/>
          <a:p>
            <a:pPr algn="ctr">
              <a:defRPr/>
            </a:pPr>
            <a:r>
              <a:rPr lang="tr-TR" sz="4000" b="1" dirty="0" smtClean="0">
                <a:solidFill>
                  <a:schemeClr val="bg1"/>
                </a:solidFill>
                <a:latin typeface="Times New Roman" pitchFamily="18" charset="0"/>
                <a:cs typeface="Times New Roman" pitchFamily="18" charset="0"/>
              </a:rPr>
              <a:t>VERİ TABANI PROGRAMCILIĞI</a:t>
            </a:r>
            <a:endParaRPr lang="en-US" altLang="ko-KR" sz="4100" b="1" dirty="0">
              <a:solidFill>
                <a:schemeClr val="bg1"/>
              </a:solidFill>
              <a:effectLst>
                <a:outerShdw blurRad="31750" dist="25400" dir="5400000" algn="tl" rotWithShape="0">
                  <a:srgbClr val="000000">
                    <a:alpha val="25000"/>
                  </a:srgbClr>
                </a:outerShdw>
              </a:effectLst>
              <a:latin typeface="Times New Roman" pitchFamily="18" charset="0"/>
              <a:ea typeface="+mj-ea"/>
              <a:cs typeface="+mj-cs"/>
            </a:endParaRPr>
          </a:p>
        </p:txBody>
      </p:sp>
      <p:pic>
        <p:nvPicPr>
          <p:cNvPr id="21506" name="Picture 2" descr="http://www.sorubak.com/blog/wp-content/uploads/2017/02/veritabani-alan%C4%B1.jpg"/>
          <p:cNvPicPr>
            <a:picLocks noChangeAspect="1" noChangeArrowheads="1"/>
          </p:cNvPicPr>
          <p:nvPr/>
        </p:nvPicPr>
        <p:blipFill>
          <a:blip r:embed="rId2" cstate="print"/>
          <a:srcRect/>
          <a:stretch>
            <a:fillRect/>
          </a:stretch>
        </p:blipFill>
        <p:spPr bwMode="auto">
          <a:xfrm>
            <a:off x="4857752" y="2143116"/>
            <a:ext cx="4114800" cy="3429024"/>
          </a:xfrm>
          <a:prstGeom prst="ellipse">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50825" y="1071546"/>
            <a:ext cx="8569325" cy="2016125"/>
          </a:xfrm>
        </p:spPr>
        <p:txBody>
          <a:bodyPr>
            <a:normAutofit/>
          </a:bodyPr>
          <a:lstStyle/>
          <a:p>
            <a:pPr eaLnBrk="1" hangingPunct="1">
              <a:buFont typeface="Wingdings" pitchFamily="2" charset="2"/>
              <a:buNone/>
            </a:pPr>
            <a:r>
              <a:rPr lang="tr-TR" altLang="ko-KR" sz="2800" b="1" dirty="0" smtClean="0">
                <a:solidFill>
                  <a:schemeClr val="bg1"/>
                </a:solidFill>
                <a:latin typeface="Arial" pitchFamily="34" charset="0"/>
                <a:cs typeface="Arial" pitchFamily="34" charset="0"/>
              </a:rPr>
              <a:t>Çalışma Ortamı ve Koşulları</a:t>
            </a:r>
          </a:p>
          <a:p>
            <a:pPr marL="365125" lvl="3" indent="-255588" algn="just"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 Tabanı programcısı,  büro ortamında çalışır ve genellikle programlama ve görsel unsurlarla   uğraşır.  Çalışırken diğer meslektaşlarıyla ve iş sahipleriyle etkileşim hâlindedir. İş oturarak yürütülür, ortam genellikle sessizdir.</a:t>
            </a:r>
          </a:p>
        </p:txBody>
      </p:sp>
      <p:sp>
        <p:nvSpPr>
          <p:cNvPr id="16387" name="Rectangle 4"/>
          <p:cNvSpPr>
            <a:spLocks noChangeArrowheads="1"/>
          </p:cNvSpPr>
          <p:nvPr/>
        </p:nvSpPr>
        <p:spPr bwMode="auto">
          <a:xfrm>
            <a:off x="0" y="-24"/>
            <a:ext cx="9144000" cy="727074"/>
          </a:xfrm>
          <a:prstGeom prst="rect">
            <a:avLst/>
          </a:prstGeom>
          <a:noFill/>
          <a:ln w="9525">
            <a:noFill/>
            <a:miter lim="800000"/>
            <a:headEnd/>
            <a:tailEnd/>
          </a:ln>
        </p:spPr>
        <p:txBody>
          <a:bodyPr anchor="b"/>
          <a:lstStyle/>
          <a:p>
            <a:pPr algn="ctr">
              <a:defRPr/>
            </a:pPr>
            <a:r>
              <a:rPr lang="tr-TR" sz="4000" b="1" dirty="0" smtClean="0">
                <a:solidFill>
                  <a:schemeClr val="bg1"/>
                </a:solidFill>
                <a:latin typeface="Times New Roman" pitchFamily="18" charset="0"/>
                <a:cs typeface="Times New Roman" pitchFamily="18" charset="0"/>
              </a:rPr>
              <a:t>VERİ TABANI PROGRAMCILIĞI</a:t>
            </a:r>
            <a:endParaRPr lang="en-US" altLang="ko-KR" sz="4100" b="1" dirty="0">
              <a:solidFill>
                <a:schemeClr val="bg1"/>
              </a:solidFill>
              <a:effectLst>
                <a:outerShdw blurRad="31750" dist="25400" dir="5400000" algn="tl" rotWithShape="0">
                  <a:srgbClr val="000000">
                    <a:alpha val="25000"/>
                  </a:srgbClr>
                </a:outerShdw>
              </a:effectLst>
              <a:latin typeface="Times New Roman" pitchFamily="18" charset="0"/>
              <a:ea typeface="+mj-ea"/>
              <a:cs typeface="+mj-cs"/>
            </a:endParaRPr>
          </a:p>
        </p:txBody>
      </p:sp>
      <p:sp>
        <p:nvSpPr>
          <p:cNvPr id="20482" name="AutoShape 2" descr="database SERVER COMPUTER ile ilgili görsel sonucu"/>
          <p:cNvSpPr>
            <a:spLocks noChangeAspect="1" noChangeArrowheads="1"/>
          </p:cNvSpPr>
          <p:nvPr/>
        </p:nvSpPr>
        <p:spPr bwMode="auto">
          <a:xfrm>
            <a:off x="155575" y="-1608138"/>
            <a:ext cx="5048250" cy="33623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4" name="AutoShape 4" descr="database SERVER COMPUTER ile ilgili görsel sonucu"/>
          <p:cNvSpPr>
            <a:spLocks noChangeAspect="1" noChangeArrowheads="1"/>
          </p:cNvSpPr>
          <p:nvPr/>
        </p:nvSpPr>
        <p:spPr bwMode="auto">
          <a:xfrm>
            <a:off x="155575" y="-1608138"/>
            <a:ext cx="5048250" cy="33623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6" name="AutoShape 6" descr="database SERVER COMPUTER ile ilgili görsel sonucu"/>
          <p:cNvSpPr>
            <a:spLocks noChangeAspect="1" noChangeArrowheads="1"/>
          </p:cNvSpPr>
          <p:nvPr/>
        </p:nvSpPr>
        <p:spPr bwMode="auto">
          <a:xfrm>
            <a:off x="155575" y="-1608138"/>
            <a:ext cx="5048250" cy="33623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490" name="Picture 10" descr="database ile ilgili görsel sonucu"/>
          <p:cNvPicPr>
            <a:picLocks noChangeAspect="1" noChangeArrowheads="1"/>
          </p:cNvPicPr>
          <p:nvPr/>
        </p:nvPicPr>
        <p:blipFill>
          <a:blip r:embed="rId2" cstate="print"/>
          <a:srcRect/>
          <a:stretch>
            <a:fillRect/>
          </a:stretch>
        </p:blipFill>
        <p:spPr bwMode="auto">
          <a:xfrm>
            <a:off x="1714480" y="3071810"/>
            <a:ext cx="5405777" cy="378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556792"/>
            <a:ext cx="7848872" cy="4896544"/>
          </a:xfrm>
        </p:spPr>
        <p:txBody>
          <a:bodyPr>
            <a:normAutofit lnSpcReduction="10000"/>
          </a:bodyPr>
          <a:lstStyle/>
          <a:p>
            <a:r>
              <a:rPr lang="tr-TR" sz="2600" b="1" dirty="0" smtClean="0"/>
              <a:t>Biyomedikal mühendisi</a:t>
            </a:r>
          </a:p>
          <a:p>
            <a:r>
              <a:rPr lang="tr-TR" sz="2600" b="1" dirty="0" smtClean="0"/>
              <a:t>Veri bilimci</a:t>
            </a:r>
          </a:p>
          <a:p>
            <a:r>
              <a:rPr lang="tr-TR" sz="2600" b="1" dirty="0" smtClean="0"/>
              <a:t>Veritabanı Yöneticiliği / Programcılığı</a:t>
            </a:r>
          </a:p>
          <a:p>
            <a:r>
              <a:rPr lang="tr-TR" sz="2600" b="1" dirty="0" smtClean="0"/>
              <a:t>Yazılım mühendisi</a:t>
            </a:r>
          </a:p>
          <a:p>
            <a:r>
              <a:rPr lang="tr-TR" sz="2600" b="1" dirty="0" smtClean="0"/>
              <a:t>Ağ ve bilgisayar sistemleri yöneticisi</a:t>
            </a:r>
          </a:p>
          <a:p>
            <a:r>
              <a:rPr lang="tr-TR" sz="2600" b="1" dirty="0" smtClean="0"/>
              <a:t>Bilgisayar programcısı</a:t>
            </a:r>
          </a:p>
          <a:p>
            <a:r>
              <a:rPr lang="tr-TR" sz="2600" b="1" dirty="0" smtClean="0"/>
              <a:t>Teknik yazar</a:t>
            </a:r>
          </a:p>
          <a:p>
            <a:r>
              <a:rPr lang="tr-TR" sz="2600" b="1" dirty="0" smtClean="0"/>
              <a:t>Web geliştirme uzmanı</a:t>
            </a:r>
          </a:p>
          <a:p>
            <a:r>
              <a:rPr lang="tr-TR" sz="2600" b="1" dirty="0" smtClean="0"/>
              <a:t>Sistem, Ağ ve Güvenlik Uzmanlığı</a:t>
            </a:r>
          </a:p>
          <a:p>
            <a:endParaRPr lang="tr-TR" dirty="0"/>
          </a:p>
        </p:txBody>
      </p:sp>
      <p:sp>
        <p:nvSpPr>
          <p:cNvPr id="4" name="Rectangle 3"/>
          <p:cNvSpPr txBox="1">
            <a:spLocks noChangeArrowheads="1"/>
          </p:cNvSpPr>
          <p:nvPr/>
        </p:nvSpPr>
        <p:spPr>
          <a:xfrm>
            <a:off x="0" y="0"/>
            <a:ext cx="9144000" cy="1124744"/>
          </a:xfrm>
          <a:prstGeom prst="rect">
            <a:avLst/>
          </a:prstGeom>
        </p:spPr>
        <p:txBody>
          <a:bodyPr vert="horz" lIns="91440" tIns="45720" rIns="91440" bIns="45720" rtlCol="0" anchor="ctr">
            <a:normAutofit/>
          </a:bodyPr>
          <a:lstStyle/>
          <a:p>
            <a:pPr marL="285750" marR="0" lvl="0" indent="-285750" algn="ctr" defTabSz="457200" rtl="0" eaLnBrk="1" fontAlgn="auto" latinLnBrk="0" hangingPunct="1">
              <a:lnSpc>
                <a:spcPct val="100000"/>
              </a:lnSpc>
              <a:spcBef>
                <a:spcPct val="20000"/>
              </a:spcBef>
              <a:spcAft>
                <a:spcPts val="600"/>
              </a:spcAft>
              <a:buClr>
                <a:schemeClr val="tx1"/>
              </a:buClr>
              <a:buSzPct val="80000"/>
              <a:buFont typeface="Wingdings 3" pitchFamily="18" charset="2"/>
              <a:buNone/>
              <a:tabLst/>
              <a:defRPr/>
            </a:pPr>
            <a:r>
              <a:rPr kumimoji="0" lang="tr-TR" sz="2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BİLİŞİM ve MÜHENDİSLİK</a:t>
            </a:r>
            <a:r>
              <a:rPr kumimoji="0" lang="tr-TR" sz="26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ALANINDA POPÜLER MESLEKLER</a:t>
            </a:r>
            <a:endParaRPr kumimoji="0" lang="tr-TR" sz="2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7846"/>
            <a:ext cx="9144000" cy="674850"/>
          </a:xfrm>
        </p:spPr>
        <p:style>
          <a:lnRef idx="0">
            <a:schemeClr val="accent5"/>
          </a:lnRef>
          <a:fillRef idx="3">
            <a:schemeClr val="accent5"/>
          </a:fillRef>
          <a:effectRef idx="3">
            <a:schemeClr val="accent5"/>
          </a:effectRef>
          <a:fontRef idx="minor">
            <a:schemeClr val="lt1"/>
          </a:fontRef>
        </p:style>
        <p:txBody>
          <a:bodyPr/>
          <a:lstStyle/>
          <a:p>
            <a:pPr algn="ctr" eaLnBrk="1" hangingPunct="1">
              <a:defRPr/>
            </a:pPr>
            <a:r>
              <a:rPr lang="tr-TR" b="1" dirty="0" smtClean="0">
                <a:solidFill>
                  <a:schemeClr val="bg1"/>
                </a:solidFill>
                <a:latin typeface="Arial" pitchFamily="34" charset="0"/>
                <a:cs typeface="Arial" pitchFamily="34" charset="0"/>
              </a:rPr>
              <a:t>EĞİTİM İMKANLARI</a:t>
            </a:r>
          </a:p>
        </p:txBody>
      </p:sp>
      <p:sp>
        <p:nvSpPr>
          <p:cNvPr id="225283" name="Rectangle 3"/>
          <p:cNvSpPr>
            <a:spLocks noGrp="1" noChangeArrowheads="1"/>
          </p:cNvSpPr>
          <p:nvPr>
            <p:ph idx="1"/>
          </p:nvPr>
        </p:nvSpPr>
        <p:spPr>
          <a:xfrm>
            <a:off x="0" y="692696"/>
            <a:ext cx="9144000" cy="1450420"/>
          </a:xfrm>
        </p:spPr>
        <p:txBody>
          <a:bodyPr>
            <a:normAutofit/>
          </a:bodyPr>
          <a:lstStyle/>
          <a:p>
            <a:pPr algn="ctr" eaLnBrk="1" hangingPunct="1">
              <a:buClr>
                <a:schemeClr val="tx1"/>
              </a:buClr>
              <a:buFont typeface="Wingdings 3" pitchFamily="18" charset="2"/>
              <a:buNone/>
            </a:pPr>
            <a:r>
              <a:rPr lang="tr-TR" sz="2600" dirty="0" smtClean="0">
                <a:solidFill>
                  <a:schemeClr val="bg1"/>
                </a:solidFill>
                <a:latin typeface="Arial" pitchFamily="34" charset="0"/>
                <a:cs typeface="Arial" pitchFamily="34" charset="0"/>
              </a:rPr>
              <a:t>EK PUANLA GEÇİŞ YAPILABİLECEK 2 YILLIK </a:t>
            </a:r>
          </a:p>
          <a:p>
            <a:pPr algn="ctr" eaLnBrk="1" hangingPunct="1">
              <a:buClr>
                <a:schemeClr val="tx1"/>
              </a:buClr>
              <a:buFont typeface="Wingdings 3" pitchFamily="18" charset="2"/>
              <a:buNone/>
            </a:pPr>
            <a:r>
              <a:rPr lang="tr-TR" sz="2600" dirty="0" smtClean="0">
                <a:solidFill>
                  <a:schemeClr val="bg1"/>
                </a:solidFill>
                <a:latin typeface="Arial" pitchFamily="34" charset="0"/>
                <a:cs typeface="Arial" pitchFamily="34" charset="0"/>
              </a:rPr>
              <a:t>ÖN LİSANS PROGRAMLARI</a:t>
            </a:r>
          </a:p>
          <a:p>
            <a:pPr algn="ctr" eaLnBrk="1" hangingPunct="1">
              <a:buClr>
                <a:schemeClr val="tx1"/>
              </a:buClr>
              <a:buFont typeface="Wingdings 3" pitchFamily="18" charset="2"/>
              <a:buNone/>
            </a:pPr>
            <a:endParaRPr lang="tr-TR" sz="2600" dirty="0" smtClean="0">
              <a:solidFill>
                <a:schemeClr val="bg1"/>
              </a:solidFill>
              <a:latin typeface="Arial" pitchFamily="34" charset="0"/>
              <a:cs typeface="Arial" pitchFamily="34" charset="0"/>
            </a:endParaRPr>
          </a:p>
        </p:txBody>
      </p:sp>
      <p:pic>
        <p:nvPicPr>
          <p:cNvPr id="5122" name="Picture 2" descr="http://www.senpilic.com.tr/web/uploads/bilisim_fakulte.jpg"/>
          <p:cNvPicPr>
            <a:picLocks noChangeAspect="1" noChangeArrowheads="1"/>
          </p:cNvPicPr>
          <p:nvPr/>
        </p:nvPicPr>
        <p:blipFill>
          <a:blip r:embed="rId2" cstate="print"/>
          <a:srcRect/>
          <a:stretch>
            <a:fillRect/>
          </a:stretch>
        </p:blipFill>
        <p:spPr bwMode="auto">
          <a:xfrm>
            <a:off x="1115616" y="4076700"/>
            <a:ext cx="6667500" cy="2781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3" cstate="print"/>
          <a:srcRect/>
          <a:stretch>
            <a:fillRect/>
          </a:stretch>
        </p:blipFill>
        <p:spPr bwMode="auto">
          <a:xfrm>
            <a:off x="214282" y="1628779"/>
            <a:ext cx="8643998" cy="2371725"/>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0" y="785794"/>
            <a:ext cx="9144000" cy="1162388"/>
          </a:xfrm>
        </p:spPr>
        <p:txBody>
          <a:bodyPr>
            <a:noAutofit/>
          </a:bodyPr>
          <a:lstStyle/>
          <a:p>
            <a:pPr algn="ctr">
              <a:buFont typeface="Wingdings 3" pitchFamily="18" charset="2"/>
              <a:buNone/>
            </a:pPr>
            <a:r>
              <a:rPr lang="tr-TR" sz="2600" b="1" dirty="0" smtClean="0">
                <a:solidFill>
                  <a:schemeClr val="bg1"/>
                </a:solidFill>
                <a:latin typeface="Arial" pitchFamily="34" charset="0"/>
                <a:cs typeface="Arial" pitchFamily="34" charset="0"/>
              </a:rPr>
              <a:t>ALAN TERCİHİ SAYILAN 4 YILLIK LİSANS PROGRAMLARI</a:t>
            </a:r>
          </a:p>
        </p:txBody>
      </p:sp>
      <p:sp>
        <p:nvSpPr>
          <p:cNvPr id="5" name="Rectangle 2"/>
          <p:cNvSpPr txBox="1">
            <a:spLocks noChangeArrowheads="1"/>
          </p:cNvSpPr>
          <p:nvPr/>
        </p:nvSpPr>
        <p:spPr>
          <a:xfrm>
            <a:off x="144016" y="17846"/>
            <a:ext cx="8892480" cy="67485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smtClean="0">
                <a:ln w="3175" cmpd="sng">
                  <a:noFill/>
                </a:ln>
                <a:solidFill>
                  <a:schemeClr val="bg1"/>
                </a:solidFill>
                <a:effectLst/>
                <a:uLnTx/>
                <a:uFillTx/>
                <a:latin typeface="Arial" pitchFamily="34" charset="0"/>
                <a:ea typeface="+mn-ea"/>
                <a:cs typeface="Arial" pitchFamily="34" charset="0"/>
              </a:rPr>
              <a:t>EĞİTİM İMKANLARI</a:t>
            </a:r>
            <a:endPar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0" y="1857364"/>
            <a:ext cx="9144000" cy="4786346"/>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0" y="980728"/>
            <a:ext cx="9144000" cy="5688632"/>
          </a:xfrm>
        </p:spPr>
        <p:txBody>
          <a:bodyPr>
            <a:noAutofit/>
          </a:bodyPr>
          <a:lstStyle/>
          <a:p>
            <a:r>
              <a:rPr lang="tr-TR" sz="2200" dirty="0" smtClean="0">
                <a:solidFill>
                  <a:schemeClr val="bg1"/>
                </a:solidFill>
                <a:latin typeface="Arial" pitchFamily="34" charset="0"/>
                <a:cs typeface="Arial" pitchFamily="34" charset="0"/>
              </a:rPr>
              <a:t>Sevgili öğrenciler, Teknoloji/Sanat ve Tasarım/Turizm Fakültelerindeki lisans programlarının iki tür kontenjanı vardır.</a:t>
            </a:r>
          </a:p>
          <a:p>
            <a:pPr algn="just"/>
            <a:r>
              <a:rPr lang="tr-TR" sz="2200" dirty="0" smtClean="0">
                <a:solidFill>
                  <a:srgbClr val="FF0000"/>
                </a:solidFill>
                <a:latin typeface="Arial" pitchFamily="34" charset="0"/>
                <a:cs typeface="Arial" pitchFamily="34" charset="0"/>
              </a:rPr>
              <a:t>1. Genel Kontenjan:</a:t>
            </a:r>
            <a:r>
              <a:rPr lang="tr-TR" sz="2200" dirty="0" smtClean="0">
                <a:solidFill>
                  <a:schemeClr val="bg1"/>
                </a:solidFill>
                <a:latin typeface="Arial" pitchFamily="34" charset="0"/>
                <a:cs typeface="Arial" pitchFamily="34" charset="0"/>
              </a:rPr>
              <a:t> Bu bölümleri tüm adaylar tercihlerinde gösterebilirler. Bilişim Teknolojileri Alanından mezun olan bir öğrenci bu bölümleri tercih etmesi durumunda  0,12 </a:t>
            </a:r>
            <a:r>
              <a:rPr lang="tr-TR" sz="2200" b="1" dirty="0" err="1" smtClean="0">
                <a:solidFill>
                  <a:schemeClr val="bg1"/>
                </a:solidFill>
                <a:latin typeface="Arial" pitchFamily="34" charset="0"/>
                <a:cs typeface="Arial" pitchFamily="34" charset="0"/>
              </a:rPr>
              <a:t>AOBP’li</a:t>
            </a:r>
            <a:r>
              <a:rPr lang="tr-TR" sz="2200" b="1" dirty="0" smtClean="0">
                <a:solidFill>
                  <a:schemeClr val="bg1"/>
                </a:solidFill>
                <a:latin typeface="Arial" pitchFamily="34" charset="0"/>
                <a:cs typeface="Arial" pitchFamily="34" charset="0"/>
              </a:rPr>
              <a:t>(</a:t>
            </a:r>
            <a:r>
              <a:rPr lang="tr-TR" sz="2400" b="1" dirty="0" smtClean="0">
                <a:solidFill>
                  <a:schemeClr val="bg1"/>
                </a:solidFill>
              </a:rPr>
              <a:t>Ağırlıklı Ortaöğretim başarı Puanı</a:t>
            </a:r>
            <a:r>
              <a:rPr lang="tr-TR" sz="2200" dirty="0" smtClean="0">
                <a:solidFill>
                  <a:schemeClr val="bg1"/>
                </a:solidFill>
                <a:latin typeface="Arial" pitchFamily="34" charset="0"/>
                <a:cs typeface="Arial" pitchFamily="34" charset="0"/>
              </a:rPr>
              <a:t>) puanı kullanılır ve tüm adaylar arasında yarışır.</a:t>
            </a:r>
          </a:p>
          <a:p>
            <a:pPr algn="just"/>
            <a:r>
              <a:rPr lang="tr-TR" sz="2200" dirty="0" smtClean="0">
                <a:solidFill>
                  <a:srgbClr val="FF0000"/>
                </a:solidFill>
                <a:latin typeface="Arial" pitchFamily="34" charset="0"/>
                <a:cs typeface="Arial" pitchFamily="34" charset="0"/>
              </a:rPr>
              <a:t>2. M.T.O.K. Kontenjanı:</a:t>
            </a:r>
            <a:r>
              <a:rPr lang="tr-TR" sz="2200" dirty="0" smtClean="0">
                <a:solidFill>
                  <a:schemeClr val="bg1"/>
                </a:solidFill>
                <a:latin typeface="Arial" pitchFamily="34" charset="0"/>
                <a:cs typeface="Arial" pitchFamily="34" charset="0"/>
              </a:rPr>
              <a:t> </a:t>
            </a:r>
            <a:r>
              <a:rPr lang="tr-TR" sz="2200" b="1" dirty="0" smtClean="0">
                <a:solidFill>
                  <a:schemeClr val="bg1"/>
                </a:solidFill>
                <a:latin typeface="Arial" pitchFamily="34" charset="0"/>
                <a:cs typeface="Arial" pitchFamily="34" charset="0"/>
              </a:rPr>
              <a:t>Bu bölümleri yalnızca </a:t>
            </a:r>
            <a:r>
              <a:rPr lang="tr-TR" sz="2200" b="1" u="sng" dirty="0" smtClean="0">
                <a:solidFill>
                  <a:schemeClr val="bg1"/>
                </a:solidFill>
                <a:latin typeface="Arial" pitchFamily="34" charset="0"/>
                <a:cs typeface="Arial" pitchFamily="34" charset="0"/>
              </a:rPr>
              <a:t>mesleki ve teknik ortaöğretim kurumlarının</a:t>
            </a:r>
            <a:r>
              <a:rPr lang="tr-TR" sz="2200" b="1" dirty="0" smtClean="0">
                <a:solidFill>
                  <a:schemeClr val="bg1"/>
                </a:solidFill>
                <a:latin typeface="Arial" pitchFamily="34" charset="0"/>
                <a:cs typeface="Arial" pitchFamily="34" charset="0"/>
              </a:rPr>
              <a:t> ilgili alanlarından mezun olan öğrenciler tercih edebilirler.</a:t>
            </a:r>
          </a:p>
          <a:p>
            <a:pPr algn="just"/>
            <a:r>
              <a:rPr lang="tr-TR" sz="2200" dirty="0" smtClean="0">
                <a:solidFill>
                  <a:schemeClr val="bg1"/>
                </a:solidFill>
                <a:latin typeface="Arial" pitchFamily="34" charset="0"/>
                <a:cs typeface="Arial" pitchFamily="34" charset="0"/>
              </a:rPr>
              <a:t>M.T.O.K. bölümlerine meslek lisesi öğrencileri eğer alanlarına uygun ise 0,12 </a:t>
            </a:r>
            <a:r>
              <a:rPr lang="tr-TR" sz="2200" dirty="0" err="1" smtClean="0">
                <a:solidFill>
                  <a:schemeClr val="bg1"/>
                </a:solidFill>
                <a:latin typeface="Arial" pitchFamily="34" charset="0"/>
                <a:cs typeface="Arial" pitchFamily="34" charset="0"/>
              </a:rPr>
              <a:t>AOBP’li</a:t>
            </a:r>
            <a:r>
              <a:rPr lang="tr-TR" sz="2200" dirty="0" smtClean="0">
                <a:solidFill>
                  <a:schemeClr val="bg1"/>
                </a:solidFill>
                <a:latin typeface="Arial" pitchFamily="34" charset="0"/>
                <a:cs typeface="Arial" pitchFamily="34" charset="0"/>
              </a:rPr>
              <a:t> puanlarıyla yerleşirler.  Yani ek puan alamazlar. Ancak yalnızca kendileri gibi meslek lisesi çıkışlı adaylardan ilgili alanlardan mezun olan adaylarla yarışarak bu bölümlere yerleştirilirler. Bu durum da sınırlı sayıda adayla yarıştıkları için büyük bir avantaj sağlar. M.T.O.K. Kontenjanı bölümlerini normal lise çıkışlı adaylar tercihlerinde gösteremezler.</a:t>
            </a:r>
          </a:p>
        </p:txBody>
      </p:sp>
      <p:sp>
        <p:nvSpPr>
          <p:cNvPr id="5" name="Rectangle 2"/>
          <p:cNvSpPr txBox="1">
            <a:spLocks noChangeArrowheads="1"/>
          </p:cNvSpPr>
          <p:nvPr/>
        </p:nvSpPr>
        <p:spPr>
          <a:xfrm>
            <a:off x="107504" y="17846"/>
            <a:ext cx="8892480" cy="67485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rPr>
              <a:t>M.T.O.K</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25283">
                                            <p:txEl>
                                              <p:pRg st="1" end="1"/>
                                            </p:txEl>
                                          </p:spTgt>
                                        </p:tgtEl>
                                        <p:attrNameLst>
                                          <p:attrName>style.visibility</p:attrName>
                                        </p:attrNameLst>
                                      </p:cBhvr>
                                      <p:to>
                                        <p:strVal val="visible"/>
                                      </p:to>
                                    </p:set>
                                    <p:animEffect transition="in" filter="fade">
                                      <p:cBhvr>
                                        <p:cTn id="15" dur="800" decel="100000"/>
                                        <p:tgtEl>
                                          <p:spTgt spid="225283">
                                            <p:txEl>
                                              <p:pRg st="1" end="1"/>
                                            </p:txEl>
                                          </p:spTgt>
                                        </p:tgtEl>
                                      </p:cBhvr>
                                    </p:animEffect>
                                    <p:anim calcmode="lin" valueType="num">
                                      <p:cBhvr>
                                        <p:cTn id="16" dur="800" decel="100000" fill="hold"/>
                                        <p:tgtEl>
                                          <p:spTgt spid="22528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2528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2528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2528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2528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25283">
                                            <p:txEl>
                                              <p:pRg st="2" end="2"/>
                                            </p:txEl>
                                          </p:spTgt>
                                        </p:tgtEl>
                                        <p:attrNameLst>
                                          <p:attrName>style.visibility</p:attrName>
                                        </p:attrNameLst>
                                      </p:cBhvr>
                                      <p:to>
                                        <p:strVal val="visible"/>
                                      </p:to>
                                    </p:set>
                                    <p:animEffect transition="in" filter="fade">
                                      <p:cBhvr>
                                        <p:cTn id="23" dur="800" decel="100000"/>
                                        <p:tgtEl>
                                          <p:spTgt spid="225283">
                                            <p:txEl>
                                              <p:pRg st="2" end="2"/>
                                            </p:txEl>
                                          </p:spTgt>
                                        </p:tgtEl>
                                      </p:cBhvr>
                                    </p:animEffect>
                                    <p:anim calcmode="lin" valueType="num">
                                      <p:cBhvr>
                                        <p:cTn id="24" dur="800" decel="100000" fill="hold"/>
                                        <p:tgtEl>
                                          <p:spTgt spid="22528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2528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2528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2528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2528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225283">
                                            <p:txEl>
                                              <p:pRg st="3" end="3"/>
                                            </p:txEl>
                                          </p:spTgt>
                                        </p:tgtEl>
                                        <p:attrNameLst>
                                          <p:attrName>style.visibility</p:attrName>
                                        </p:attrNameLst>
                                      </p:cBhvr>
                                      <p:to>
                                        <p:strVal val="visible"/>
                                      </p:to>
                                    </p:set>
                                    <p:animEffect transition="in" filter="fade">
                                      <p:cBhvr>
                                        <p:cTn id="31" dur="800" decel="100000"/>
                                        <p:tgtEl>
                                          <p:spTgt spid="225283">
                                            <p:txEl>
                                              <p:pRg st="3" end="3"/>
                                            </p:txEl>
                                          </p:spTgt>
                                        </p:tgtEl>
                                      </p:cBhvr>
                                    </p:animEffect>
                                    <p:anim calcmode="lin" valueType="num">
                                      <p:cBhvr>
                                        <p:cTn id="32" dur="800" decel="100000" fill="hold"/>
                                        <p:tgtEl>
                                          <p:spTgt spid="22528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2528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2528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2528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2528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7504" y="17846"/>
            <a:ext cx="8892480" cy="67485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rPr>
              <a:t>M.T.O.K</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688079"/>
            <a:ext cx="7848872" cy="5824766"/>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7504" y="17846"/>
            <a:ext cx="8892480" cy="53083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rPr>
              <a:t>M.T.O.K</a:t>
            </a:r>
          </a:p>
        </p:txBody>
      </p:sp>
      <p:graphicFrame>
        <p:nvGraphicFramePr>
          <p:cNvPr id="9" name="8 İçerik Yer Tutucusu"/>
          <p:cNvGraphicFramePr>
            <a:graphicFrameLocks noGrp="1"/>
          </p:cNvGraphicFramePr>
          <p:nvPr>
            <p:ph idx="1"/>
          </p:nvPr>
        </p:nvGraphicFramePr>
        <p:xfrm>
          <a:off x="7380312" y="692696"/>
          <a:ext cx="1763688" cy="3816424"/>
        </p:xfrm>
        <a:graphic>
          <a:graphicData uri="http://schemas.openxmlformats.org/drawingml/2006/table">
            <a:tbl>
              <a:tblPr firstRow="1" bandRow="1">
                <a:tableStyleId>{5C22544A-7EE6-4342-B048-85BDC9FD1C3A}</a:tableStyleId>
              </a:tblPr>
              <a:tblGrid>
                <a:gridCol w="1763688"/>
              </a:tblGrid>
              <a:tr h="840314">
                <a:tc>
                  <a:txBody>
                    <a:bodyPr/>
                    <a:lstStyle/>
                    <a:p>
                      <a:pPr algn="ctr"/>
                      <a:r>
                        <a:rPr lang="tr-TR" sz="1400" dirty="0" smtClean="0"/>
                        <a:t>MTOK OLMADAN YERLEŞME</a:t>
                      </a:r>
                      <a:r>
                        <a:rPr lang="tr-TR" sz="1400" baseline="0" dirty="0" smtClean="0"/>
                        <a:t> PUANI</a:t>
                      </a:r>
                      <a:endParaRPr lang="tr-TR" sz="1400" dirty="0"/>
                    </a:p>
                  </a:txBody>
                  <a:tcPr/>
                </a:tc>
              </a:tr>
              <a:tr h="595222">
                <a:tc>
                  <a:txBody>
                    <a:bodyPr/>
                    <a:lstStyle/>
                    <a:p>
                      <a:pPr algn="ctr"/>
                      <a:r>
                        <a:rPr lang="tr-TR" sz="1800" b="0" i="0" u="none" strike="noStrike" kern="1200" dirty="0" smtClean="0">
                          <a:solidFill>
                            <a:schemeClr val="dk1"/>
                          </a:solidFill>
                          <a:latin typeface="+mn-lt"/>
                          <a:ea typeface="+mn-ea"/>
                          <a:cs typeface="+mn-cs"/>
                        </a:rPr>
                        <a:t>362,67010</a:t>
                      </a:r>
                      <a:endParaRPr lang="tr-TR" sz="1200" dirty="0"/>
                    </a:p>
                  </a:txBody>
                  <a:tcPr/>
                </a:tc>
              </a:tr>
              <a:tr h="595222">
                <a:tc>
                  <a:txBody>
                    <a:bodyPr/>
                    <a:lstStyle/>
                    <a:p>
                      <a:pPr algn="ctr"/>
                      <a:r>
                        <a:rPr lang="tr-TR" sz="1800" b="0" i="0" u="none" strike="noStrike" kern="1200" dirty="0" smtClean="0">
                          <a:solidFill>
                            <a:schemeClr val="dk1"/>
                          </a:solidFill>
                          <a:latin typeface="+mn-lt"/>
                          <a:ea typeface="+mn-ea"/>
                          <a:cs typeface="+mn-cs"/>
                        </a:rPr>
                        <a:t>352,43243</a:t>
                      </a:r>
                      <a:endParaRPr lang="tr-TR" sz="1200" dirty="0"/>
                    </a:p>
                  </a:txBody>
                  <a:tcPr/>
                </a:tc>
              </a:tr>
              <a:tr h="595222">
                <a:tc>
                  <a:txBody>
                    <a:bodyPr/>
                    <a:lstStyle/>
                    <a:p>
                      <a:pPr algn="ctr"/>
                      <a:r>
                        <a:rPr lang="tr-TR" sz="1800" b="0" i="0" u="none" strike="noStrike" kern="1200" dirty="0" smtClean="0">
                          <a:solidFill>
                            <a:schemeClr val="dk1"/>
                          </a:solidFill>
                          <a:latin typeface="+mn-lt"/>
                          <a:ea typeface="+mn-ea"/>
                          <a:cs typeface="+mn-cs"/>
                        </a:rPr>
                        <a:t>337,82377</a:t>
                      </a:r>
                      <a:endParaRPr lang="tr-TR" sz="1200" dirty="0"/>
                    </a:p>
                  </a:txBody>
                  <a:tcPr/>
                </a:tc>
              </a:tr>
              <a:tr h="595222">
                <a:tc>
                  <a:txBody>
                    <a:bodyPr/>
                    <a:lstStyle/>
                    <a:p>
                      <a:pPr algn="ctr"/>
                      <a:r>
                        <a:rPr lang="tr-TR" sz="1800" b="0" i="0" u="none" strike="noStrike" kern="1200" dirty="0" smtClean="0">
                          <a:solidFill>
                            <a:schemeClr val="dk1"/>
                          </a:solidFill>
                          <a:latin typeface="+mn-lt"/>
                          <a:ea typeface="+mn-ea"/>
                          <a:cs typeface="+mn-cs"/>
                        </a:rPr>
                        <a:t>284,23046</a:t>
                      </a:r>
                      <a:endParaRPr lang="tr-TR" sz="1200" dirty="0"/>
                    </a:p>
                  </a:txBody>
                  <a:tcPr/>
                </a:tc>
              </a:tr>
              <a:tr h="595222">
                <a:tc>
                  <a:txBody>
                    <a:bodyPr/>
                    <a:lstStyle/>
                    <a:p>
                      <a:pPr algn="ctr"/>
                      <a:r>
                        <a:rPr lang="tr-TR" sz="1800" b="0" i="0" u="none" strike="noStrike" kern="1200" dirty="0" smtClean="0">
                          <a:solidFill>
                            <a:schemeClr val="dk1"/>
                          </a:solidFill>
                          <a:latin typeface="+mn-lt"/>
                          <a:ea typeface="+mn-ea"/>
                          <a:cs typeface="+mn-cs"/>
                        </a:rPr>
                        <a:t>301,24454</a:t>
                      </a:r>
                      <a:endParaRPr lang="tr-TR" sz="1200"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0" y="620688"/>
            <a:ext cx="7344816" cy="3880492"/>
          </a:xfrm>
          <a:prstGeom prst="rect">
            <a:avLst/>
          </a:prstGeom>
          <a:noFill/>
          <a:ln w="9525">
            <a:noFill/>
            <a:miter lim="800000"/>
            <a:headEnd/>
            <a:tailEnd/>
          </a:ln>
        </p:spPr>
      </p:pic>
      <p:sp>
        <p:nvSpPr>
          <p:cNvPr id="10" name="9 Sağ Ayraç"/>
          <p:cNvSpPr/>
          <p:nvPr/>
        </p:nvSpPr>
        <p:spPr>
          <a:xfrm rot="5400000">
            <a:off x="3366120" y="1070992"/>
            <a:ext cx="504056" cy="723629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1" name="10 Sağ Ayraç"/>
          <p:cNvSpPr/>
          <p:nvPr/>
        </p:nvSpPr>
        <p:spPr>
          <a:xfrm rot="5400000">
            <a:off x="7956376" y="3897052"/>
            <a:ext cx="540060" cy="1548172"/>
          </a:xfrm>
          <a:prstGeom prst="rightBrace">
            <a:avLst>
              <a:gd name="adj1" fmla="val 8333"/>
              <a:gd name="adj2" fmla="val 5066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2" name="11 Dikdörtgen"/>
          <p:cNvSpPr/>
          <p:nvPr/>
        </p:nvSpPr>
        <p:spPr>
          <a:xfrm>
            <a:off x="107504" y="4941168"/>
            <a:ext cx="61206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ALAN, MTOK SONUCUNDAKİ YERLEŞTİRME SONUÇLARINI GÖSTERİR.</a:t>
            </a:r>
            <a:endParaRPr lang="tr-TR" dirty="0"/>
          </a:p>
        </p:txBody>
      </p:sp>
      <p:sp>
        <p:nvSpPr>
          <p:cNvPr id="13" name="12 Dikdörtgen"/>
          <p:cNvSpPr/>
          <p:nvPr/>
        </p:nvSpPr>
        <p:spPr>
          <a:xfrm>
            <a:off x="6948264" y="4941168"/>
            <a:ext cx="21957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BU ALAN, NORMAL YERLEŞTİRME TABAN PUANINI GÖSTERİR.</a:t>
            </a:r>
          </a:p>
          <a:p>
            <a:pPr algn="ctr"/>
            <a:endParaRPr lang="tr-TR" sz="1400" dirty="0"/>
          </a:p>
        </p:txBody>
      </p:sp>
      <p:sp>
        <p:nvSpPr>
          <p:cNvPr id="14" name="13 Dikdörtgen"/>
          <p:cNvSpPr/>
          <p:nvPr/>
        </p:nvSpPr>
        <p:spPr>
          <a:xfrm>
            <a:off x="35496" y="5661248"/>
            <a:ext cx="7056784" cy="1008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BURDA PUAN KISIMLARINI İNCELEDİĞİMİZDE;</a:t>
            </a:r>
          </a:p>
          <a:p>
            <a:pPr algn="ctr"/>
            <a:r>
              <a:rPr lang="tr-TR" dirty="0" smtClean="0"/>
              <a:t>ÖĞRENCİLERİN MTOK İLE DAHA DÜŞÜK PUANLARLA YERLEŞTİĞİNİ GÖREBİLİRİZ. MTOK, MESLEK LİSESİ ÖĞRENCİLERİNE TANINMIŞ ÖZEL BİR DURUMDUR.</a:t>
            </a:r>
            <a:endParaRPr lang="tr-TR" dirty="0"/>
          </a:p>
        </p:txBody>
      </p:sp>
      <p:sp>
        <p:nvSpPr>
          <p:cNvPr id="15" name="14 Sol Sağ Ok"/>
          <p:cNvSpPr/>
          <p:nvPr/>
        </p:nvSpPr>
        <p:spPr>
          <a:xfrm>
            <a:off x="6804248" y="1628800"/>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ol Sağ Ok"/>
          <p:cNvSpPr/>
          <p:nvPr/>
        </p:nvSpPr>
        <p:spPr>
          <a:xfrm>
            <a:off x="6804248" y="2204864"/>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ol Sağ Ok"/>
          <p:cNvSpPr/>
          <p:nvPr/>
        </p:nvSpPr>
        <p:spPr>
          <a:xfrm>
            <a:off x="6804248" y="2780928"/>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Sol Sağ Ok"/>
          <p:cNvSpPr/>
          <p:nvPr/>
        </p:nvSpPr>
        <p:spPr>
          <a:xfrm>
            <a:off x="6804248" y="3429000"/>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Sol Sağ Ok"/>
          <p:cNvSpPr/>
          <p:nvPr/>
        </p:nvSpPr>
        <p:spPr>
          <a:xfrm>
            <a:off x="6804248" y="4005064"/>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7504" y="17846"/>
            <a:ext cx="8892480" cy="67485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rPr>
              <a:t>M.T.O.K</a:t>
            </a:r>
          </a:p>
        </p:txBody>
      </p:sp>
      <p:pic>
        <p:nvPicPr>
          <p:cNvPr id="2050" name="Picture 2"/>
          <p:cNvPicPr>
            <a:picLocks noGrp="1" noChangeArrowheads="1"/>
          </p:cNvPicPr>
          <p:nvPr>
            <p:ph idx="1"/>
          </p:nvPr>
        </p:nvPicPr>
        <p:blipFill>
          <a:blip r:embed="rId2" cstate="print"/>
          <a:srcRect/>
          <a:stretch>
            <a:fillRect/>
          </a:stretch>
        </p:blipFill>
        <p:spPr bwMode="auto">
          <a:xfrm>
            <a:off x="108320" y="692696"/>
            <a:ext cx="7344000" cy="3880800"/>
          </a:xfrm>
          <a:prstGeom prst="rect">
            <a:avLst/>
          </a:prstGeom>
          <a:noFill/>
          <a:ln w="9525">
            <a:noFill/>
            <a:miter lim="800000"/>
            <a:headEnd/>
            <a:tailEnd/>
          </a:ln>
        </p:spPr>
      </p:pic>
      <p:graphicFrame>
        <p:nvGraphicFramePr>
          <p:cNvPr id="11" name="8 İçerik Yer Tutucusu"/>
          <p:cNvGraphicFramePr>
            <a:graphicFrameLocks/>
          </p:cNvGraphicFramePr>
          <p:nvPr/>
        </p:nvGraphicFramePr>
        <p:xfrm>
          <a:off x="7380312" y="764706"/>
          <a:ext cx="1763688" cy="3816422"/>
        </p:xfrm>
        <a:graphic>
          <a:graphicData uri="http://schemas.openxmlformats.org/drawingml/2006/table">
            <a:tbl>
              <a:tblPr firstRow="1" bandRow="1">
                <a:tableStyleId>{5C22544A-7EE6-4342-B048-85BDC9FD1C3A}</a:tableStyleId>
              </a:tblPr>
              <a:tblGrid>
                <a:gridCol w="1763688"/>
              </a:tblGrid>
              <a:tr h="726938">
                <a:tc>
                  <a:txBody>
                    <a:bodyPr/>
                    <a:lstStyle/>
                    <a:p>
                      <a:pPr algn="ctr"/>
                      <a:r>
                        <a:rPr lang="tr-TR" sz="1400" dirty="0" smtClean="0"/>
                        <a:t>MTOK OLMADAN YERLEŞME</a:t>
                      </a:r>
                      <a:r>
                        <a:rPr lang="tr-TR" sz="1400" baseline="0" dirty="0" smtClean="0"/>
                        <a:t> PUANI</a:t>
                      </a:r>
                      <a:endParaRPr lang="tr-TR" sz="1400" dirty="0"/>
                    </a:p>
                  </a:txBody>
                  <a:tcPr/>
                </a:tc>
              </a:tr>
              <a:tr h="514914">
                <a:tc>
                  <a:txBody>
                    <a:bodyPr/>
                    <a:lstStyle/>
                    <a:p>
                      <a:pPr algn="ctr"/>
                      <a:r>
                        <a:rPr lang="tr-TR" sz="1800" b="0" i="0" u="none" strike="noStrike" kern="1200" dirty="0" smtClean="0">
                          <a:solidFill>
                            <a:schemeClr val="dk1"/>
                          </a:solidFill>
                          <a:latin typeface="+mn-lt"/>
                          <a:ea typeface="+mn-ea"/>
                          <a:cs typeface="+mn-cs"/>
                        </a:rPr>
                        <a:t>432,94535</a:t>
                      </a:r>
                      <a:endParaRPr lang="tr-TR" sz="1200" dirty="0"/>
                    </a:p>
                  </a:txBody>
                  <a:tcPr/>
                </a:tc>
              </a:tr>
              <a:tr h="514914">
                <a:tc>
                  <a:txBody>
                    <a:bodyPr/>
                    <a:lstStyle/>
                    <a:p>
                      <a:pPr algn="ctr"/>
                      <a:r>
                        <a:rPr lang="tr-TR" sz="1800" b="0" i="0" u="none" strike="noStrike" kern="1200" dirty="0" smtClean="0">
                          <a:solidFill>
                            <a:schemeClr val="dk1"/>
                          </a:solidFill>
                          <a:latin typeface="+mn-lt"/>
                          <a:ea typeface="+mn-ea"/>
                          <a:cs typeface="+mn-cs"/>
                        </a:rPr>
                        <a:t>412,02399</a:t>
                      </a:r>
                      <a:endParaRPr lang="tr-TR" sz="1200" dirty="0"/>
                    </a:p>
                  </a:txBody>
                  <a:tcPr/>
                </a:tc>
              </a:tr>
              <a:tr h="514914">
                <a:tc>
                  <a:txBody>
                    <a:bodyPr/>
                    <a:lstStyle/>
                    <a:p>
                      <a:pPr algn="ctr"/>
                      <a:r>
                        <a:rPr lang="tr-TR" sz="1800" b="0" i="0" u="none" strike="noStrike" kern="1200" dirty="0" smtClean="0">
                          <a:solidFill>
                            <a:schemeClr val="dk1"/>
                          </a:solidFill>
                          <a:latin typeface="+mn-lt"/>
                          <a:ea typeface="+mn-ea"/>
                          <a:cs typeface="+mn-cs"/>
                        </a:rPr>
                        <a:t>341,65028</a:t>
                      </a:r>
                      <a:endParaRPr lang="tr-TR" sz="1200" dirty="0"/>
                    </a:p>
                  </a:txBody>
                  <a:tcPr/>
                </a:tc>
              </a:tr>
              <a:tr h="514914">
                <a:tc>
                  <a:txBody>
                    <a:bodyPr/>
                    <a:lstStyle/>
                    <a:p>
                      <a:pPr algn="ctr"/>
                      <a:r>
                        <a:rPr lang="tr-TR" sz="1800" b="0" i="0" u="none" strike="noStrike" kern="1200" dirty="0" smtClean="0">
                          <a:solidFill>
                            <a:schemeClr val="dk1"/>
                          </a:solidFill>
                          <a:latin typeface="+mn-lt"/>
                          <a:ea typeface="+mn-ea"/>
                          <a:cs typeface="+mn-cs"/>
                        </a:rPr>
                        <a:t>308,38896</a:t>
                      </a:r>
                      <a:endParaRPr lang="tr-TR" sz="1200" dirty="0"/>
                    </a:p>
                  </a:txBody>
                  <a:tcPr/>
                </a:tc>
              </a:tr>
              <a:tr h="514914">
                <a:tc>
                  <a:txBody>
                    <a:bodyPr/>
                    <a:lstStyle/>
                    <a:p>
                      <a:pPr algn="ctr"/>
                      <a:r>
                        <a:rPr lang="tr-TR" sz="1800" b="0" i="0" u="none" strike="noStrike" kern="1200" dirty="0" smtClean="0">
                          <a:solidFill>
                            <a:schemeClr val="dk1"/>
                          </a:solidFill>
                          <a:latin typeface="+mn-lt"/>
                          <a:ea typeface="+mn-ea"/>
                          <a:cs typeface="+mn-cs"/>
                        </a:rPr>
                        <a:t>293,08544</a:t>
                      </a:r>
                      <a:endParaRPr lang="tr-TR" sz="1200" dirty="0"/>
                    </a:p>
                  </a:txBody>
                  <a:tcPr/>
                </a:tc>
              </a:tr>
              <a:tr h="514914">
                <a:tc>
                  <a:txBody>
                    <a:bodyPr/>
                    <a:lstStyle/>
                    <a:p>
                      <a:pPr algn="ctr"/>
                      <a:endParaRPr lang="tr-TR" sz="1200" dirty="0"/>
                    </a:p>
                  </a:txBody>
                  <a:tcPr/>
                </a:tc>
              </a:tr>
            </a:tbl>
          </a:graphicData>
        </a:graphic>
      </p:graphicFrame>
      <p:sp>
        <p:nvSpPr>
          <p:cNvPr id="12" name="11 Sol Sağ Ok"/>
          <p:cNvSpPr/>
          <p:nvPr/>
        </p:nvSpPr>
        <p:spPr>
          <a:xfrm>
            <a:off x="6804248" y="1556792"/>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ol Sağ Ok"/>
          <p:cNvSpPr/>
          <p:nvPr/>
        </p:nvSpPr>
        <p:spPr>
          <a:xfrm>
            <a:off x="6804248" y="1988840"/>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Sol Sağ Ok"/>
          <p:cNvSpPr/>
          <p:nvPr/>
        </p:nvSpPr>
        <p:spPr>
          <a:xfrm>
            <a:off x="6804248" y="2564904"/>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Sol Sağ Ok"/>
          <p:cNvSpPr/>
          <p:nvPr/>
        </p:nvSpPr>
        <p:spPr>
          <a:xfrm>
            <a:off x="6804248" y="3068960"/>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ol Sağ Ok"/>
          <p:cNvSpPr/>
          <p:nvPr/>
        </p:nvSpPr>
        <p:spPr>
          <a:xfrm>
            <a:off x="6804248" y="3573016"/>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179512" y="4941168"/>
            <a:ext cx="8640960" cy="1008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YİNE BURDA PUAN KISIMLARINI İNCELEDİĞİMİZDE;</a:t>
            </a:r>
          </a:p>
          <a:p>
            <a:pPr algn="ctr"/>
            <a:r>
              <a:rPr lang="tr-TR" dirty="0" smtClean="0"/>
              <a:t>ÖĞRENCİLERİN MTOK İLE DAHA DÜŞÜK PUANLARLA YERLEŞTİĞİNİ GÖREBİLİRİZ. </a:t>
            </a:r>
            <a:endParaRPr lang="tr-TR" dirty="0"/>
          </a:p>
        </p:txBody>
      </p:sp>
      <p:sp>
        <p:nvSpPr>
          <p:cNvPr id="18" name="17 Yukarı Ok"/>
          <p:cNvSpPr/>
          <p:nvPr/>
        </p:nvSpPr>
        <p:spPr>
          <a:xfrm rot="2134813">
            <a:off x="6646098" y="3885912"/>
            <a:ext cx="432048" cy="1080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1" y="1268760"/>
            <a:ext cx="9144000" cy="4322936"/>
          </a:xfrm>
        </p:spPr>
        <p:txBody>
          <a:bodyPr>
            <a:normAutofit/>
          </a:bodyPr>
          <a:lstStyle/>
          <a:p>
            <a:pPr algn="ctr">
              <a:buNone/>
            </a:pPr>
            <a:endParaRPr lang="tr-TR" sz="2400" dirty="0" smtClean="0">
              <a:solidFill>
                <a:schemeClr val="bg1"/>
              </a:solidFill>
              <a:latin typeface="Arial" pitchFamily="34" charset="0"/>
              <a:cs typeface="Arial" pitchFamily="34" charset="0"/>
            </a:endParaRPr>
          </a:p>
        </p:txBody>
      </p:sp>
      <p:sp>
        <p:nvSpPr>
          <p:cNvPr id="5" name="Rectangle 2"/>
          <p:cNvSpPr txBox="1">
            <a:spLocks noChangeArrowheads="1"/>
          </p:cNvSpPr>
          <p:nvPr/>
        </p:nvSpPr>
        <p:spPr>
          <a:xfrm>
            <a:off x="144016" y="17846"/>
            <a:ext cx="8892480" cy="67485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rPr>
              <a:t>Son 10 </a:t>
            </a:r>
            <a:r>
              <a:rPr kumimoji="0" lang="tr-TR" sz="3200" b="1" i="0" u="none" strike="noStrike" kern="1200" cap="all" spc="0" normalizeH="0" baseline="0" noProof="0" dirty="0" err="1" smtClean="0">
                <a:ln w="3175" cmpd="sng">
                  <a:noFill/>
                </a:ln>
                <a:solidFill>
                  <a:schemeClr val="bg1"/>
                </a:solidFill>
                <a:effectLst/>
                <a:uLnTx/>
                <a:uFillTx/>
                <a:latin typeface="Arial" pitchFamily="34" charset="0"/>
                <a:ea typeface="+mn-ea"/>
                <a:cs typeface="Arial" pitchFamily="34" charset="0"/>
              </a:rPr>
              <a:t>YILIn</a:t>
            </a:r>
            <a:r>
              <a:rPr kumimoji="0" lang="tr-TR" sz="3200" b="1" i="0" u="none" strike="noStrike" kern="1200" cap="all" spc="0" normalizeH="0" noProof="0" dirty="0" smtClean="0">
                <a:ln w="3175" cmpd="sng">
                  <a:noFill/>
                </a:ln>
                <a:solidFill>
                  <a:schemeClr val="bg1"/>
                </a:solidFill>
                <a:effectLst/>
                <a:uLnTx/>
                <a:uFillTx/>
                <a:latin typeface="Arial" pitchFamily="34" charset="0"/>
                <a:ea typeface="+mn-ea"/>
                <a:cs typeface="Arial" pitchFamily="34" charset="0"/>
              </a:rPr>
              <a:t> ÖĞRETMEN ATAMA SONUÇLARI</a:t>
            </a:r>
            <a:endParaRPr kumimoji="0" lang="tr-TR" sz="3200" b="1" i="0" u="none" strike="noStrike" kern="1200" cap="all" spc="0" normalizeH="0" baseline="0" noProof="0" dirty="0" smtClean="0">
              <a:ln w="3175" cmpd="sng">
                <a:noFill/>
              </a:ln>
              <a:solidFill>
                <a:schemeClr val="bg1"/>
              </a:solidFill>
              <a:effectLst/>
              <a:uLnTx/>
              <a:uFillTx/>
              <a:latin typeface="Arial" pitchFamily="34" charset="0"/>
              <a:ea typeface="+mn-ea"/>
              <a:cs typeface="Arial" pitchFamily="34" charset="0"/>
            </a:endParaRPr>
          </a:p>
        </p:txBody>
      </p:sp>
      <p:graphicFrame>
        <p:nvGraphicFramePr>
          <p:cNvPr id="4" name="3 Tablo"/>
          <p:cNvGraphicFramePr>
            <a:graphicFrameLocks noGrp="1"/>
          </p:cNvGraphicFramePr>
          <p:nvPr/>
        </p:nvGraphicFramePr>
        <p:xfrm>
          <a:off x="72008" y="1357298"/>
          <a:ext cx="8964487" cy="2681627"/>
        </p:xfrm>
        <a:graphic>
          <a:graphicData uri="http://schemas.openxmlformats.org/drawingml/2006/table">
            <a:tbl>
              <a:tblPr firstRow="1" bandRow="1">
                <a:tableStyleId>{5C22544A-7EE6-4342-B048-85BDC9FD1C3A}</a:tableStyleId>
              </a:tblPr>
              <a:tblGrid>
                <a:gridCol w="1043608"/>
                <a:gridCol w="720080"/>
                <a:gridCol w="720080"/>
                <a:gridCol w="720080"/>
                <a:gridCol w="720080"/>
                <a:gridCol w="720080"/>
                <a:gridCol w="720080"/>
                <a:gridCol w="720080"/>
                <a:gridCol w="707103"/>
                <a:gridCol w="877073"/>
                <a:gridCol w="1296143"/>
              </a:tblGrid>
              <a:tr h="992072">
                <a:tc>
                  <a:txBody>
                    <a:bodyPr/>
                    <a:lstStyle/>
                    <a:p>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2011</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2012</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2013</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2014</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2015</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2016</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2017</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2018</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2019</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2020</a:t>
                      </a:r>
                      <a:endParaRPr lang="tr-TR" dirty="0">
                        <a:latin typeface="Times New Roman" pitchFamily="18" charset="0"/>
                        <a:cs typeface="Times New Roman" pitchFamily="18" charset="0"/>
                      </a:endParaRPr>
                    </a:p>
                  </a:txBody>
                  <a:tcPr/>
                </a:tc>
              </a:tr>
              <a:tr h="808128">
                <a:tc>
                  <a:txBody>
                    <a:bodyPr/>
                    <a:lstStyle/>
                    <a:p>
                      <a:pPr algn="ctr"/>
                      <a:r>
                        <a:rPr lang="tr-TR" sz="1400" dirty="0" smtClean="0">
                          <a:latin typeface="Times New Roman" pitchFamily="18" charset="0"/>
                          <a:cs typeface="Times New Roman" pitchFamily="18" charset="0"/>
                        </a:rPr>
                        <a:t>ŞUBAT</a:t>
                      </a:r>
                      <a:endParaRPr lang="tr-TR" sz="1400" dirty="0">
                        <a:latin typeface="Times New Roman" pitchFamily="18" charset="0"/>
                        <a:cs typeface="Times New Roman" pitchFamily="18" charset="0"/>
                      </a:endParaRPr>
                    </a:p>
                  </a:txBody>
                  <a:tcPr/>
                </a:tc>
                <a:tc>
                  <a:txBody>
                    <a:bodyPr/>
                    <a:lstStyle/>
                    <a:p>
                      <a:pPr algn="ctr"/>
                      <a:endParaRPr lang="tr-TR" dirty="0">
                        <a:latin typeface="Times New Roman" pitchFamily="18" charset="0"/>
                        <a:cs typeface="Times New Roman" pitchFamily="18" charset="0"/>
                      </a:endParaRPr>
                    </a:p>
                  </a:txBody>
                  <a:tcPr/>
                </a:tc>
                <a:tc>
                  <a:txBody>
                    <a:bodyPr/>
                    <a:lstStyle/>
                    <a:p>
                      <a:pPr algn="ct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143</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330</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422</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1197</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406</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453</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412</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201</a:t>
                      </a:r>
                      <a:endParaRPr lang="tr-TR" dirty="0">
                        <a:latin typeface="Times New Roman" pitchFamily="18" charset="0"/>
                        <a:cs typeface="Times New Roman" pitchFamily="18" charset="0"/>
                      </a:endParaRPr>
                    </a:p>
                  </a:txBody>
                  <a:tcPr/>
                </a:tc>
              </a:tr>
              <a:tr h="881427">
                <a:tc>
                  <a:txBody>
                    <a:bodyPr/>
                    <a:lstStyle/>
                    <a:p>
                      <a:pPr algn="ctr"/>
                      <a:r>
                        <a:rPr lang="tr-TR" sz="1400" dirty="0" smtClean="0">
                          <a:latin typeface="Times New Roman" pitchFamily="18" charset="0"/>
                          <a:cs typeface="Times New Roman" pitchFamily="18" charset="0"/>
                        </a:rPr>
                        <a:t>AĞUSTOS</a:t>
                      </a:r>
                      <a:endParaRPr lang="tr-TR" sz="1400"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118</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313</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1596</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1091</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859</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150</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250</a:t>
                      </a:r>
                      <a:endParaRPr lang="tr-TR" dirty="0">
                        <a:latin typeface="Times New Roman" pitchFamily="18" charset="0"/>
                        <a:cs typeface="Times New Roman" pitchFamily="18" charset="0"/>
                      </a:endParaRPr>
                    </a:p>
                  </a:txBody>
                  <a:tcPr/>
                </a:tc>
                <a:tc>
                  <a:txBody>
                    <a:bodyPr/>
                    <a:lstStyle/>
                    <a:p>
                      <a:pPr algn="ct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415</a:t>
                      </a:r>
                      <a:endParaRPr lang="tr-TR" dirty="0">
                        <a:latin typeface="Times New Roman" pitchFamily="18" charset="0"/>
                        <a:cs typeface="Times New Roman" pitchFamily="18" charset="0"/>
                      </a:endParaRPr>
                    </a:p>
                  </a:txBody>
                  <a:tcPr/>
                </a:tc>
                <a:tc>
                  <a:txBody>
                    <a:bodyPr/>
                    <a:lstStyle/>
                    <a:p>
                      <a:pPr algn="ctr"/>
                      <a:endParaRPr lang="tr-TR" dirty="0">
                        <a:latin typeface="Times New Roman" pitchFamily="18" charset="0"/>
                        <a:cs typeface="Times New Roman" pitchFamily="18" charset="0"/>
                      </a:endParaRPr>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4"/>
            <a:ext cx="9144000" cy="785818"/>
          </a:xfrm>
        </p:spPr>
        <p:txBody>
          <a:bodyPr>
            <a:normAutofit/>
          </a:bodyPr>
          <a:lstStyle/>
          <a:p>
            <a:pPr algn="ctr" eaLnBrk="1" hangingPunct="1">
              <a:defRPr/>
            </a:pPr>
            <a:r>
              <a:rPr lang="tr-TR" sz="4000" b="1" dirty="0" smtClean="0">
                <a:solidFill>
                  <a:schemeClr val="bg1"/>
                </a:solidFill>
                <a:latin typeface="Arial" pitchFamily="34" charset="0"/>
                <a:cs typeface="Arial" pitchFamily="34" charset="0"/>
              </a:rPr>
              <a:t>BİLİŞİM TEKNOLOJİLERİ ALANI</a:t>
            </a:r>
            <a:endParaRPr lang="en-US" sz="4000" b="1" dirty="0" smtClean="0">
              <a:solidFill>
                <a:schemeClr val="bg1"/>
              </a:solidFill>
              <a:latin typeface="Arial" pitchFamily="34" charset="0"/>
              <a:cs typeface="Arial" pitchFamily="34" charset="0"/>
            </a:endParaRPr>
          </a:p>
        </p:txBody>
      </p:sp>
      <p:sp>
        <p:nvSpPr>
          <p:cNvPr id="84995" name="Rectangle 3"/>
          <p:cNvSpPr>
            <a:spLocks noGrp="1" noChangeArrowheads="1"/>
          </p:cNvSpPr>
          <p:nvPr>
            <p:ph idx="1"/>
          </p:nvPr>
        </p:nvSpPr>
        <p:spPr>
          <a:xfrm>
            <a:off x="107504" y="1556792"/>
            <a:ext cx="5112568" cy="4104456"/>
          </a:xfrm>
        </p:spPr>
        <p:txBody>
          <a:bodyPr>
            <a:noAutofit/>
          </a:bodyPr>
          <a:lstStyle/>
          <a:p>
            <a:pPr algn="just" eaLnBrk="1" hangingPunct="1">
              <a:buFont typeface="Wingdings 3" pitchFamily="18" charset="2"/>
              <a:buNone/>
              <a:defRPr/>
            </a:pPr>
            <a:r>
              <a:rPr lang="tr-TR" sz="2800" dirty="0" smtClean="0">
                <a:solidFill>
                  <a:schemeClr val="bg1"/>
                </a:solidFill>
                <a:latin typeface="Times New Roman" pitchFamily="18" charset="0"/>
                <a:cs typeface="Times New Roman" pitchFamily="18" charset="0"/>
              </a:rPr>
              <a:t>   </a:t>
            </a:r>
          </a:p>
          <a:p>
            <a:pPr algn="just" eaLnBrk="1" hangingPunct="1">
              <a:buFont typeface="Wingdings 3" pitchFamily="18" charset="2"/>
              <a:buNone/>
              <a:defRPr/>
            </a:pPr>
            <a:r>
              <a:rPr lang="tr-TR" sz="2800" dirty="0" smtClean="0">
                <a:solidFill>
                  <a:schemeClr val="bg1"/>
                </a:solidFill>
                <a:latin typeface="Times New Roman" pitchFamily="18" charset="0"/>
                <a:cs typeface="Times New Roman" pitchFamily="18" charset="0"/>
              </a:rPr>
              <a:t>Bilişim Teknolojileri;  bilgisayar sektöründeki gelişmelerin sonucunda ortaya çıkmış,  verileri saklamak, iletmek ve işlemek için kullanılan bilgisayar donanım ve yazılım teknolojilerini içeren bir alandır.</a:t>
            </a:r>
          </a:p>
          <a:p>
            <a:pPr eaLnBrk="1" hangingPunct="1">
              <a:buFont typeface="Wingdings" pitchFamily="2" charset="2"/>
              <a:buNone/>
              <a:defRPr/>
            </a:pPr>
            <a:endParaRPr lang="tr-TR" sz="2800" b="1" dirty="0" smtClean="0">
              <a:solidFill>
                <a:schemeClr val="bg1"/>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eaLnBrk="1" hangingPunct="1">
              <a:defRPr/>
            </a:pPr>
            <a:endParaRPr lang="en-US" sz="2800" dirty="0" smtClean="0">
              <a:solidFill>
                <a:schemeClr val="bg1"/>
              </a:solidFill>
              <a:latin typeface="Times New Roman" pitchFamily="18" charset="0"/>
              <a:ea typeface="맑은 고딕" pitchFamily="34" charset="-127"/>
              <a:cs typeface="Times New Roman" pitchFamily="18" charset="0"/>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292080" y="1772816"/>
            <a:ext cx="3528392" cy="43211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116632"/>
            <a:ext cx="9144000" cy="1524000"/>
          </a:xfrm>
        </p:spPr>
        <p:txBody>
          <a:bodyPr>
            <a:normAutofit/>
          </a:bodyPr>
          <a:lstStyle/>
          <a:p>
            <a:pPr algn="ctr" eaLnBrk="1" fontAlgn="auto" hangingPunct="1">
              <a:spcAft>
                <a:spcPts val="0"/>
              </a:spcAft>
              <a:defRPr/>
            </a:pPr>
            <a:r>
              <a:rPr lang="tr-TR" b="1" dirty="0" smtClean="0">
                <a:solidFill>
                  <a:schemeClr val="bg1"/>
                </a:solidFill>
                <a:latin typeface="Arial" pitchFamily="34" charset="0"/>
                <a:cs typeface="Arial" pitchFamily="34" charset="0"/>
              </a:rPr>
              <a:t>Neden Bu AlanI Seçmelİyİm?</a:t>
            </a:r>
            <a:endParaRPr lang="tr-TR" b="1" dirty="0">
              <a:solidFill>
                <a:schemeClr val="bg1"/>
              </a:solidFill>
              <a:latin typeface="Arial" pitchFamily="34" charset="0"/>
              <a:cs typeface="Arial" pitchFamily="34" charset="0"/>
            </a:endParaRPr>
          </a:p>
        </p:txBody>
      </p:sp>
      <p:sp>
        <p:nvSpPr>
          <p:cNvPr id="44034" name="1 İçerik Yer Tutucusu"/>
          <p:cNvSpPr>
            <a:spLocks noGrp="1"/>
          </p:cNvSpPr>
          <p:nvPr>
            <p:ph idx="1"/>
          </p:nvPr>
        </p:nvSpPr>
        <p:spPr>
          <a:xfrm>
            <a:off x="0" y="1214422"/>
            <a:ext cx="9144000" cy="4106736"/>
          </a:xfrm>
        </p:spPr>
        <p:txBody>
          <a:bodyPr>
            <a:noAutofit/>
          </a:bodyPr>
          <a:lstStyle/>
          <a:p>
            <a:pPr algn="just">
              <a:buFont typeface="Wingdings 3" pitchFamily="18" charset="2"/>
              <a:buNone/>
            </a:pPr>
            <a:r>
              <a:rPr lang="tr-TR" sz="2400" dirty="0" smtClean="0">
                <a:solidFill>
                  <a:schemeClr val="bg1"/>
                </a:solidFill>
                <a:latin typeface="Arial" pitchFamily="34" charset="0"/>
                <a:cs typeface="Arial" pitchFamily="34" charset="0"/>
              </a:rPr>
              <a:t>			Ülkemizde işletmeler kurumsallaşma yolunda hızla ilerledikçe “</a:t>
            </a:r>
            <a:r>
              <a:rPr lang="tr-TR" sz="2400" b="1" u="sng" dirty="0" smtClean="0">
                <a:solidFill>
                  <a:schemeClr val="bg1"/>
                </a:solidFill>
                <a:latin typeface="Arial" pitchFamily="34" charset="0"/>
                <a:cs typeface="Arial" pitchFamily="34" charset="0"/>
              </a:rPr>
              <a:t>bilişim teknolojileri</a:t>
            </a:r>
            <a:r>
              <a:rPr lang="tr-TR" sz="2400" dirty="0" smtClean="0">
                <a:solidFill>
                  <a:schemeClr val="bg1"/>
                </a:solidFill>
                <a:latin typeface="Arial" pitchFamily="34" charset="0"/>
                <a:cs typeface="Arial" pitchFamily="34" charset="0"/>
              </a:rPr>
              <a:t>” Alanına olan ihtiyaç daha da artmaya başlamıştır. </a:t>
            </a:r>
          </a:p>
          <a:p>
            <a:pPr algn="just">
              <a:buFont typeface="Wingdings 3" pitchFamily="18" charset="2"/>
              <a:buNone/>
            </a:pPr>
            <a:r>
              <a:rPr lang="tr-TR" sz="2400" dirty="0" smtClean="0">
                <a:solidFill>
                  <a:schemeClr val="bg1"/>
                </a:solidFill>
                <a:latin typeface="Arial" pitchFamily="34" charset="0"/>
                <a:cs typeface="Arial" pitchFamily="34" charset="0"/>
              </a:rPr>
              <a:t>			Bu sebepten, “bilişim teknolojileri” alanında yeterlik sahibi insanlara çok ihtiyaç duyulmaktadır. Halen başka dallardan, mesleklerden insanlar bu alandaki ihtiyaca yönelmeye devam etmektedirler. Ancak doğru olan bu alanın içinde, temelden bu yeterliklere sahip insanlar yetiştirmektir. </a:t>
            </a: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1500174"/>
            <a:ext cx="7992888" cy="3767670"/>
          </a:xfrm>
        </p:spPr>
        <p:txBody>
          <a:bodyPr>
            <a:noAutofit/>
          </a:bodyPr>
          <a:lstStyle/>
          <a:p>
            <a:pPr algn="just"/>
            <a:r>
              <a:rPr lang="tr-TR" sz="2600" dirty="0">
                <a:solidFill>
                  <a:schemeClr val="bg1"/>
                </a:solidFill>
                <a:latin typeface="Arial" panose="020B0604020202020204" pitchFamily="34" charset="0"/>
                <a:cs typeface="Arial" panose="020B0604020202020204" pitchFamily="34" charset="0"/>
              </a:rPr>
              <a:t>Bilişim teknolojileri sektörü, küresel düzeyde hızla değişen pazar ve rekabet koşulları nedeniyle sürekli ve dinamik bir gelişim içindedir. Bu özellikleri nedeniyle bilişim teknolojileri sektörü, stratejik bir sanayi olarak ülkelerin yakın ilgisini çekmekte ve bu sektör için devletler tarafından özel planlamalar yapılmaktadır. Özellikle hızla küreselleşmekte olan bu sektörde rekabet büyük yoğunluk kazanmakta ve sanayileşmiş ülkeler bu sektörün korunması </a:t>
            </a:r>
            <a:r>
              <a:rPr lang="tr-TR" sz="2600" dirty="0" smtClean="0">
                <a:solidFill>
                  <a:schemeClr val="bg1"/>
                </a:solidFill>
                <a:latin typeface="Arial" panose="020B0604020202020204" pitchFamily="34" charset="0"/>
                <a:cs typeface="Arial" panose="020B0604020202020204" pitchFamily="34" charset="0"/>
              </a:rPr>
              <a:t>için çalışmalar yapmaktadır. </a:t>
            </a:r>
            <a:r>
              <a:rPr lang="tr-TR" sz="2600" dirty="0">
                <a:solidFill>
                  <a:schemeClr val="bg1"/>
                </a:solidFill>
                <a:latin typeface="Arial" panose="020B0604020202020204" pitchFamily="34" charset="0"/>
                <a:cs typeface="Arial" panose="020B0604020202020204" pitchFamily="34" charset="0"/>
              </a:rPr>
              <a:t>Bilişim sektörü firmaları, hizmetleriyle ülke ekonomisine maddi gelir ve istihdam açısından önemli katkılar sağlamaktadır.</a:t>
            </a:r>
          </a:p>
        </p:txBody>
      </p:sp>
    </p:spTree>
    <p:extLst>
      <p:ext uri="{BB962C8B-B14F-4D97-AF65-F5344CB8AC3E}">
        <p14:creationId xmlns:p14="http://schemas.microsoft.com/office/powerpoint/2010/main" xmlns="" val="3558107849"/>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0"/>
            <a:ext cx="7704856" cy="2554545"/>
          </a:xfrm>
          <a:prstGeom prst="rect">
            <a:avLst/>
          </a:prstGeom>
        </p:spPr>
        <p:txBody>
          <a:bodyPr wrap="square">
            <a:spAutoFit/>
          </a:bodyPr>
          <a:lstStyle/>
          <a:p>
            <a:pPr algn="just"/>
            <a:r>
              <a:rPr lang="tr-TR" sz="2000" dirty="0" smtClean="0">
                <a:solidFill>
                  <a:schemeClr val="bg1"/>
                </a:solidFill>
              </a:rPr>
              <a:t>Günlük </a:t>
            </a:r>
            <a:r>
              <a:rPr lang="tr-TR" sz="2000" dirty="0">
                <a:solidFill>
                  <a:schemeClr val="bg1"/>
                </a:solidFill>
              </a:rPr>
              <a:t>hayatımızda ve iş dünyasının vazgeçilmez bir parçası olan bilgisayar alanında, yazılım ve donanıma hakim; öğrencileri geleceğe ve ülke ekonomisindeki yeni yerlerine hazırlayacak, bilişim teknolojilerini kullanabilen, evrensel bir ülke olma yolunda önemli adımlar atan, iyi kararlar verebilen ve bu kararlara katılabilmek için, genel ve teknolojik anlamda usta birer okur-yazar olması sağlamak ve Bilişim Teknolojileri alanında İş edinebilmelerini sağlamaktır.</a:t>
            </a:r>
          </a:p>
        </p:txBody>
      </p:sp>
      <p:pic>
        <p:nvPicPr>
          <p:cNvPr id="1026" name="Picture 2" descr="http://www.sgb.com.tr/Images/11.jpg"/>
          <p:cNvPicPr>
            <a:picLocks noChangeAspect="1" noChangeArrowheads="1"/>
          </p:cNvPicPr>
          <p:nvPr/>
        </p:nvPicPr>
        <p:blipFill>
          <a:blip r:embed="rId2" cstate="print"/>
          <a:srcRect/>
          <a:stretch>
            <a:fillRect/>
          </a:stretch>
        </p:blipFill>
        <p:spPr bwMode="auto">
          <a:xfrm>
            <a:off x="755576" y="2544282"/>
            <a:ext cx="7452320" cy="4313718"/>
          </a:xfrm>
          <a:prstGeom prst="ellipse">
            <a:avLst/>
          </a:prstGeom>
          <a:ln>
            <a:noFill/>
          </a:ln>
          <a:effectLst>
            <a:softEdge rad="112500"/>
          </a:effectLst>
        </p:spPr>
      </p:pic>
    </p:spTree>
    <p:extLst>
      <p:ext uri="{BB962C8B-B14F-4D97-AF65-F5344CB8AC3E}">
        <p14:creationId xmlns:p14="http://schemas.microsoft.com/office/powerpoint/2010/main" xmlns="" val="2619394670"/>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44824"/>
            <a:ext cx="8964488" cy="4536504"/>
          </a:xfrm>
        </p:spPr>
        <p:txBody>
          <a:bodyPr>
            <a:normAutofit fontScale="70000" lnSpcReduction="20000"/>
          </a:bodyPr>
          <a:lstStyle/>
          <a:p>
            <a:pPr>
              <a:lnSpc>
                <a:spcPct val="200000"/>
              </a:lnSpc>
            </a:pPr>
            <a:r>
              <a:rPr lang="tr-TR" sz="3600" dirty="0" smtClean="0">
                <a:latin typeface="Times New Roman" pitchFamily="18" charset="0"/>
                <a:cs typeface="Times New Roman" pitchFamily="18" charset="0"/>
                <a:hlinkClick r:id="rId2"/>
              </a:rPr>
              <a:t>https://meslegimhayatim.meb.gov.tr/</a:t>
            </a:r>
            <a:endParaRPr lang="tr-TR" sz="3600" dirty="0" smtClean="0">
              <a:latin typeface="Times New Roman" pitchFamily="18" charset="0"/>
              <a:cs typeface="Times New Roman" pitchFamily="18" charset="0"/>
            </a:endParaRPr>
          </a:p>
          <a:p>
            <a:pPr>
              <a:lnSpc>
                <a:spcPct val="200000"/>
              </a:lnSpc>
            </a:pPr>
            <a:r>
              <a:rPr lang="tr-TR" sz="3600" dirty="0" smtClean="0">
                <a:latin typeface="Times New Roman" pitchFamily="18" charset="0"/>
                <a:cs typeface="Times New Roman" pitchFamily="18" charset="0"/>
                <a:hlinkClick r:id="rId3"/>
              </a:rPr>
              <a:t>https://yokatlas.yok.gov.tr/</a:t>
            </a:r>
            <a:endParaRPr lang="tr-TR" sz="3600" dirty="0" smtClean="0">
              <a:latin typeface="Times New Roman" pitchFamily="18" charset="0"/>
              <a:cs typeface="Times New Roman" pitchFamily="18" charset="0"/>
            </a:endParaRPr>
          </a:p>
          <a:p>
            <a:pPr>
              <a:lnSpc>
                <a:spcPct val="200000"/>
              </a:lnSpc>
            </a:pPr>
            <a:r>
              <a:rPr lang="tr-TR" sz="3600" dirty="0" smtClean="0">
                <a:latin typeface="Times New Roman" pitchFamily="18" charset="0"/>
                <a:cs typeface="Times New Roman" pitchFamily="18" charset="0"/>
                <a:hlinkClick r:id="rId4"/>
              </a:rPr>
              <a:t>http://meslekitanitim.meb.gov.tr/</a:t>
            </a:r>
            <a:endParaRPr lang="tr-TR" sz="3600" dirty="0" smtClean="0">
              <a:latin typeface="Times New Roman" pitchFamily="18" charset="0"/>
              <a:cs typeface="Times New Roman" pitchFamily="18" charset="0"/>
            </a:endParaRPr>
          </a:p>
          <a:p>
            <a:pPr>
              <a:lnSpc>
                <a:spcPct val="200000"/>
              </a:lnSpc>
            </a:pPr>
            <a:r>
              <a:rPr lang="tr-TR" sz="3600" dirty="0" smtClean="0">
                <a:latin typeface="Times New Roman" pitchFamily="18" charset="0"/>
                <a:cs typeface="Times New Roman" pitchFamily="18" charset="0"/>
                <a:hlinkClick r:id="rId5"/>
              </a:rPr>
              <a:t>https://www.alantercihleri.com/</a:t>
            </a:r>
            <a:endParaRPr lang="tr-TR" sz="3600" dirty="0" smtClean="0">
              <a:latin typeface="Times New Roman" pitchFamily="18" charset="0"/>
              <a:cs typeface="Times New Roman" pitchFamily="18" charset="0"/>
            </a:endParaRPr>
          </a:p>
          <a:p>
            <a:pPr>
              <a:lnSpc>
                <a:spcPct val="200000"/>
              </a:lnSpc>
            </a:pPr>
            <a:r>
              <a:rPr lang="tr-TR" sz="3600" dirty="0" smtClean="0">
                <a:latin typeface="Times New Roman" pitchFamily="18" charset="0"/>
                <a:cs typeface="Times New Roman" pitchFamily="18" charset="0"/>
                <a:hlinkClick r:id="rId5"/>
              </a:rPr>
              <a:t>http://mbs.meb.gov.tr/</a:t>
            </a:r>
            <a:endParaRPr lang="tr-TR" sz="3600" dirty="0">
              <a:latin typeface="Times New Roman" pitchFamily="18" charset="0"/>
              <a:cs typeface="Times New Roman" pitchFamily="18" charset="0"/>
              <a:hlinkClick r:id="rId5"/>
            </a:endParaRPr>
          </a:p>
        </p:txBody>
      </p:sp>
      <p:sp>
        <p:nvSpPr>
          <p:cNvPr id="5" name="4 Dikdörtgen"/>
          <p:cNvSpPr/>
          <p:nvPr/>
        </p:nvSpPr>
        <p:spPr>
          <a:xfrm>
            <a:off x="755576" y="548680"/>
            <a:ext cx="77048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AŞAĞIDA BELİRTİLEN WEB SAYFALARINI ZİYARET EDEREK, HEM BİLİŞİM TEKNOLOJİLERİ ALANIYLA HEM DE MESLEK LİSESİNDE BULUNAN DİĞER ALANLARLA İLGİLİ BİLGİ EDİNEBİLİRSİNİZ.</a:t>
            </a:r>
            <a:endParaRPr lang="tr-TR" dirty="0"/>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35896" y="72008"/>
            <a:ext cx="5544616" cy="1052736"/>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tr-TR" sz="2200" b="1" dirty="0" smtClean="0">
                <a:solidFill>
                  <a:schemeClr val="bg1"/>
                </a:solidFill>
                <a:latin typeface="Times New Roman" pitchFamily="18" charset="0"/>
                <a:cs typeface="Times New Roman" pitchFamily="18" charset="0"/>
              </a:rPr>
              <a:t/>
            </a:r>
            <a:br>
              <a:rPr lang="tr-TR" sz="2200" b="1" dirty="0" smtClean="0">
                <a:solidFill>
                  <a:schemeClr val="bg1"/>
                </a:solidFill>
                <a:latin typeface="Times New Roman" pitchFamily="18" charset="0"/>
                <a:cs typeface="Times New Roman" pitchFamily="18" charset="0"/>
              </a:rPr>
            </a:br>
            <a:r>
              <a:rPr lang="tr-TR" sz="2200" b="1" dirty="0" smtClean="0">
                <a:solidFill>
                  <a:schemeClr val="bg1"/>
                </a:solidFill>
                <a:latin typeface="Times New Roman" pitchFamily="18" charset="0"/>
                <a:cs typeface="Times New Roman" pitchFamily="18" charset="0"/>
              </a:rPr>
              <a:t/>
            </a:r>
            <a:br>
              <a:rPr lang="tr-TR" sz="2200" b="1" dirty="0" smtClean="0">
                <a:solidFill>
                  <a:schemeClr val="bg1"/>
                </a:solidFill>
                <a:latin typeface="Times New Roman" pitchFamily="18" charset="0"/>
                <a:cs typeface="Times New Roman" pitchFamily="18" charset="0"/>
              </a:rPr>
            </a:br>
            <a:r>
              <a:rPr lang="tr-TR" sz="2200" b="1" dirty="0" smtClean="0">
                <a:solidFill>
                  <a:schemeClr val="bg1"/>
                </a:solidFill>
                <a:latin typeface="Times New Roman" pitchFamily="18" charset="0"/>
                <a:cs typeface="Times New Roman" pitchFamily="18" charset="0"/>
              </a:rPr>
              <a:t>İNSANIN YAPACAĞI İŞİNİ BULMASI, </a:t>
            </a:r>
            <a:br>
              <a:rPr lang="tr-TR" sz="2200" b="1" dirty="0" smtClean="0">
                <a:solidFill>
                  <a:schemeClr val="bg1"/>
                </a:solidFill>
                <a:latin typeface="Times New Roman" pitchFamily="18" charset="0"/>
                <a:cs typeface="Times New Roman" pitchFamily="18" charset="0"/>
              </a:rPr>
            </a:br>
            <a:r>
              <a:rPr lang="tr-TR" sz="2200" b="1" dirty="0" smtClean="0">
                <a:solidFill>
                  <a:schemeClr val="bg1"/>
                </a:solidFill>
                <a:latin typeface="Times New Roman" pitchFamily="18" charset="0"/>
                <a:cs typeface="Times New Roman" pitchFamily="18" charset="0"/>
              </a:rPr>
              <a:t>EŞİNİ BULMASINA BENZER. </a:t>
            </a:r>
            <a:br>
              <a:rPr lang="tr-TR" sz="2200" b="1" dirty="0" smtClean="0">
                <a:solidFill>
                  <a:schemeClr val="bg1"/>
                </a:solidFill>
                <a:latin typeface="Times New Roman" pitchFamily="18" charset="0"/>
                <a:cs typeface="Times New Roman" pitchFamily="18" charset="0"/>
              </a:rPr>
            </a:br>
            <a:r>
              <a:rPr lang="tr-TR" sz="2200" b="1" dirty="0" smtClean="0">
                <a:solidFill>
                  <a:schemeClr val="bg1"/>
                </a:solidFill>
                <a:latin typeface="Times New Roman" pitchFamily="18" charset="0"/>
                <a:cs typeface="Times New Roman" pitchFamily="18" charset="0"/>
              </a:rPr>
              <a:t>(MASLOW)</a:t>
            </a:r>
            <a:r>
              <a:rPr lang="tr-TR" sz="2700" b="1" dirty="0" smtClean="0">
                <a:solidFill>
                  <a:schemeClr val="bg1"/>
                </a:solidFill>
                <a:latin typeface="Times New Roman" pitchFamily="18" charset="0"/>
                <a:cs typeface="Times New Roman" pitchFamily="18" charset="0"/>
              </a:rPr>
              <a:t/>
            </a:r>
            <a:br>
              <a:rPr lang="tr-TR" sz="2700" b="1" dirty="0" smtClean="0">
                <a:solidFill>
                  <a:schemeClr val="bg1"/>
                </a:solidFill>
                <a:latin typeface="Times New Roman" pitchFamily="18" charset="0"/>
                <a:cs typeface="Times New Roman" pitchFamily="18" charset="0"/>
              </a:rPr>
            </a:br>
            <a:r>
              <a:rPr lang="tr-TR" dirty="0" smtClean="0"/>
              <a:t/>
            </a:r>
            <a:br>
              <a:rPr lang="tr-TR" dirty="0" smtClean="0"/>
            </a:br>
            <a:endParaRPr lang="tr-TR" dirty="0"/>
          </a:p>
        </p:txBody>
      </p:sp>
      <p:sp>
        <p:nvSpPr>
          <p:cNvPr id="4" name="1 Başlık"/>
          <p:cNvSpPr txBox="1">
            <a:spLocks/>
          </p:cNvSpPr>
          <p:nvPr/>
        </p:nvSpPr>
        <p:spPr>
          <a:xfrm>
            <a:off x="3347864" y="3356992"/>
            <a:ext cx="5760640" cy="116544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buNone/>
            </a:pPr>
            <a:r>
              <a:rPr lang="tr-TR" sz="2000" b="1" dirty="0" smtClean="0">
                <a:solidFill>
                  <a:schemeClr val="bg1"/>
                </a:solidFill>
                <a:latin typeface="Times New Roman" pitchFamily="18" charset="0"/>
                <a:cs typeface="Times New Roman" pitchFamily="18" charset="0"/>
              </a:rPr>
              <a:t>İNSAN SEVDİĞİ MESLEKTE BAŞARILI OLUR, BAŞARILI OLDUĞU MESLEKTE GÜZEL PARALAR KAZANIR.</a:t>
            </a:r>
          </a:p>
          <a:p>
            <a:pPr>
              <a:buNone/>
            </a:pPr>
            <a:r>
              <a:rPr lang="tr-TR" sz="2000" b="1" dirty="0" smtClean="0">
                <a:solidFill>
                  <a:schemeClr val="bg1"/>
                </a:solidFill>
                <a:latin typeface="Times New Roman" pitchFamily="18" charset="0"/>
                <a:cs typeface="Times New Roman" pitchFamily="18" charset="0"/>
              </a:rPr>
              <a:t>(SUNA ALBAYRAK )</a:t>
            </a:r>
          </a:p>
        </p:txBody>
      </p:sp>
      <p:sp>
        <p:nvSpPr>
          <p:cNvPr id="5" name="1 Başlık"/>
          <p:cNvSpPr txBox="1">
            <a:spLocks/>
          </p:cNvSpPr>
          <p:nvPr/>
        </p:nvSpPr>
        <p:spPr>
          <a:xfrm>
            <a:off x="0" y="1700808"/>
            <a:ext cx="6156176" cy="115212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97500"/>
          </a:bodyPr>
          <a:lstStyle/>
          <a:p>
            <a:pPr>
              <a:buNone/>
            </a:pPr>
            <a:r>
              <a:rPr lang="tr-TR" sz="2100" b="1" dirty="0" smtClean="0">
                <a:solidFill>
                  <a:schemeClr val="bg1"/>
                </a:solidFill>
                <a:latin typeface="Times New Roman" pitchFamily="18" charset="0"/>
                <a:cs typeface="Times New Roman" pitchFamily="18" charset="0"/>
              </a:rPr>
              <a:t>EĞER SEVDİĞİN İŞİ YAPARSAN HAYATIN BOYUNCA BİR GÜN BİLE ÇALIŞMIŞ OLMAZSIN.    (KONFÜÇYÜS)</a:t>
            </a:r>
          </a:p>
          <a:p>
            <a:endParaRPr lang="tr-TR" b="1" dirty="0">
              <a:solidFill>
                <a:schemeClr val="bg1"/>
              </a:solidFill>
              <a:latin typeface="Times New Roman" pitchFamily="18" charset="0"/>
              <a:cs typeface="Times New Roman" pitchFamily="18" charset="0"/>
            </a:endParaRPr>
          </a:p>
        </p:txBody>
      </p:sp>
      <p:sp>
        <p:nvSpPr>
          <p:cNvPr id="10" name="9 Oval"/>
          <p:cNvSpPr/>
          <p:nvPr/>
        </p:nvSpPr>
        <p:spPr>
          <a:xfrm>
            <a:off x="1403648" y="5157192"/>
            <a:ext cx="648072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SEVGİLİ GENÇLER;</a:t>
            </a:r>
          </a:p>
          <a:p>
            <a:pPr algn="ctr"/>
            <a:r>
              <a:rPr lang="tr-TR" dirty="0" smtClean="0"/>
              <a:t>ALAN SEÇİMİNİZDE BAŞARILAR VE KOLAYLIKLAR DİLİYORUM.</a:t>
            </a:r>
            <a:endParaRPr lang="tr-TR" dirty="0"/>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4"/>
            <a:ext cx="9144000" cy="785818"/>
          </a:xfrm>
        </p:spPr>
        <p:txBody>
          <a:bodyPr>
            <a:normAutofit/>
          </a:bodyPr>
          <a:lstStyle/>
          <a:p>
            <a:pPr algn="ctr" eaLnBrk="1" hangingPunct="1">
              <a:defRPr/>
            </a:pPr>
            <a:r>
              <a:rPr lang="tr-TR" sz="4000" b="1" dirty="0" smtClean="0">
                <a:solidFill>
                  <a:schemeClr val="bg1"/>
                </a:solidFill>
                <a:latin typeface="Arial" pitchFamily="34" charset="0"/>
                <a:cs typeface="Arial" pitchFamily="34" charset="0"/>
              </a:rPr>
              <a:t>BİLİŞİM TEKNOLOJİLERİ ALANI</a:t>
            </a:r>
            <a:endParaRPr lang="en-US" sz="4000" b="1" dirty="0" smtClean="0">
              <a:solidFill>
                <a:schemeClr val="bg1"/>
              </a:solidFill>
              <a:latin typeface="Arial" pitchFamily="34" charset="0"/>
              <a:cs typeface="Arial" pitchFamily="34" charset="0"/>
            </a:endParaRPr>
          </a:p>
        </p:txBody>
      </p:sp>
      <p:sp>
        <p:nvSpPr>
          <p:cNvPr id="5" name="4 İçerik Yer Tutucusu"/>
          <p:cNvSpPr>
            <a:spLocks noGrp="1"/>
          </p:cNvSpPr>
          <p:nvPr>
            <p:ph idx="1"/>
          </p:nvPr>
        </p:nvSpPr>
        <p:spPr>
          <a:xfrm>
            <a:off x="0" y="785794"/>
            <a:ext cx="9144000" cy="6072206"/>
          </a:xfrm>
        </p:spPr>
        <p:txBody>
          <a:bodyPr>
            <a:normAutofit/>
          </a:bodyPr>
          <a:lstStyle/>
          <a:p>
            <a:pPr algn="just">
              <a:buNone/>
            </a:pPr>
            <a:r>
              <a:rPr lang="tr-TR" sz="2400" dirty="0" smtClean="0">
                <a:solidFill>
                  <a:schemeClr val="bg1"/>
                </a:solidFill>
                <a:latin typeface="Times New Roman" pitchFamily="18" charset="0"/>
                <a:cs typeface="Times New Roman" pitchFamily="18" charset="0"/>
              </a:rPr>
              <a:t>	</a:t>
            </a:r>
            <a:r>
              <a:rPr lang="tr-TR" sz="2400" b="1" u="sng" dirty="0" smtClean="0">
                <a:solidFill>
                  <a:schemeClr val="bg1"/>
                </a:solidFill>
                <a:latin typeface="Times New Roman" pitchFamily="18" charset="0"/>
                <a:cs typeface="Times New Roman" pitchFamily="18" charset="0"/>
              </a:rPr>
              <a:t>9. sınıfı başarı ile tamamlayan öğrenciler </a:t>
            </a:r>
            <a:r>
              <a:rPr lang="tr-TR" sz="2400" dirty="0" smtClean="0">
                <a:solidFill>
                  <a:schemeClr val="bg1"/>
                </a:solidFill>
                <a:latin typeface="Times New Roman" pitchFamily="18" charset="0"/>
                <a:cs typeface="Times New Roman" pitchFamily="18" charset="0"/>
              </a:rPr>
              <a:t>eğitim öğretim yılı sonunda</a:t>
            </a:r>
            <a:r>
              <a:rPr lang="tr-TR" sz="2400" b="1" dirty="0" smtClean="0">
                <a:solidFill>
                  <a:schemeClr val="bg1"/>
                </a:solidFill>
                <a:latin typeface="Times New Roman" pitchFamily="18" charset="0"/>
                <a:cs typeface="Times New Roman" pitchFamily="18" charset="0"/>
              </a:rPr>
              <a:t> başarı puanlarına ve bir takım kriterlere bakılarak tercih ettikleri </a:t>
            </a:r>
            <a:r>
              <a:rPr lang="tr-TR" sz="2400" b="1" dirty="0" smtClean="0">
                <a:solidFill>
                  <a:srgbClr val="FF0000"/>
                </a:solidFill>
                <a:latin typeface="Times New Roman" pitchFamily="18" charset="0"/>
                <a:cs typeface="Times New Roman" pitchFamily="18" charset="0"/>
              </a:rPr>
              <a:t>alanlara</a:t>
            </a:r>
            <a:r>
              <a:rPr lang="tr-TR" sz="2400" b="1" dirty="0" smtClean="0">
                <a:solidFill>
                  <a:schemeClr val="bg1"/>
                </a:solidFill>
                <a:latin typeface="Times New Roman" pitchFamily="18" charset="0"/>
                <a:cs typeface="Times New Roman" pitchFamily="18" charset="0"/>
              </a:rPr>
              <a:t>,</a:t>
            </a:r>
            <a:r>
              <a:rPr lang="tr-TR" sz="2400" dirty="0" smtClean="0">
                <a:solidFill>
                  <a:schemeClr val="bg1"/>
                </a:solidFill>
                <a:latin typeface="Times New Roman" pitchFamily="18" charset="0"/>
                <a:cs typeface="Times New Roman" pitchFamily="18" charset="0"/>
              </a:rPr>
              <a:t> değerlendirme sırasına göre yerleştirilirler.</a:t>
            </a:r>
          </a:p>
          <a:p>
            <a:pPr algn="just">
              <a:buNone/>
            </a:pPr>
            <a:r>
              <a:rPr lang="tr-TR" sz="2400" dirty="0" smtClean="0">
                <a:solidFill>
                  <a:schemeClr val="bg1"/>
                </a:solidFill>
                <a:latin typeface="Times New Roman" pitchFamily="18" charset="0"/>
                <a:cs typeface="Times New Roman" pitchFamily="18" charset="0"/>
              </a:rPr>
              <a:t>	</a:t>
            </a:r>
            <a:r>
              <a:rPr lang="tr-TR" sz="2400" b="1" dirty="0" smtClean="0">
                <a:solidFill>
                  <a:schemeClr val="bg1"/>
                </a:solidFill>
                <a:latin typeface="Times New Roman" pitchFamily="18" charset="0"/>
                <a:cs typeface="Times New Roman" pitchFamily="18" charset="0"/>
              </a:rPr>
              <a:t>10. sınıfta, seçtiği bölümün temel dersleri ile kültür derslerini </a:t>
            </a:r>
            <a:r>
              <a:rPr lang="tr-TR" sz="2400" b="1" u="sng" dirty="0" smtClean="0">
                <a:solidFill>
                  <a:schemeClr val="bg1"/>
                </a:solidFill>
                <a:latin typeface="Times New Roman" pitchFamily="18" charset="0"/>
                <a:cs typeface="Times New Roman" pitchFamily="18" charset="0"/>
              </a:rPr>
              <a:t>başarı ile tamamlayan öğrenciler</a:t>
            </a:r>
            <a:r>
              <a:rPr lang="tr-TR" sz="2400" dirty="0" smtClean="0">
                <a:solidFill>
                  <a:schemeClr val="bg1"/>
                </a:solidFill>
                <a:latin typeface="Times New Roman" pitchFamily="18" charset="0"/>
                <a:cs typeface="Times New Roman" pitchFamily="18" charset="0"/>
              </a:rPr>
              <a:t>, 10. sınıf eğitim öğretim yılı sonunda mesleği ile ilgili ilgi duyduğu </a:t>
            </a:r>
            <a:r>
              <a:rPr lang="tr-TR" sz="2400" b="1" dirty="0" smtClean="0">
                <a:solidFill>
                  <a:srgbClr val="FF0000"/>
                </a:solidFill>
                <a:latin typeface="Times New Roman" pitchFamily="18" charset="0"/>
                <a:cs typeface="Times New Roman" pitchFamily="18" charset="0"/>
              </a:rPr>
              <a:t>dalı</a:t>
            </a:r>
            <a:r>
              <a:rPr lang="tr-TR" sz="2400" dirty="0" smtClean="0">
                <a:solidFill>
                  <a:schemeClr val="bg1"/>
                </a:solidFill>
                <a:latin typeface="Times New Roman" pitchFamily="18" charset="0"/>
                <a:cs typeface="Times New Roman" pitchFamily="18" charset="0"/>
              </a:rPr>
              <a:t> tercih listesine öncelik sırasına göre yazar ve başarı puanları ve bir takım kriterlere göre tercih ettikleri </a:t>
            </a:r>
            <a:r>
              <a:rPr lang="tr-TR" sz="2400" b="1" dirty="0" smtClean="0">
                <a:solidFill>
                  <a:schemeClr val="bg1"/>
                </a:solidFill>
                <a:latin typeface="Times New Roman" pitchFamily="18" charset="0"/>
                <a:cs typeface="Times New Roman" pitchFamily="18" charset="0"/>
              </a:rPr>
              <a:t>dala yerleştirilirler. </a:t>
            </a:r>
            <a:r>
              <a:rPr lang="tr-TR" sz="2400" dirty="0" smtClean="0">
                <a:solidFill>
                  <a:schemeClr val="bg1"/>
                </a:solidFill>
                <a:latin typeface="Times New Roman" pitchFamily="18" charset="0"/>
                <a:cs typeface="Times New Roman" pitchFamily="18" charset="0"/>
              </a:rPr>
              <a:t>Alanlar, kendi içinde de branşlaşma yoluna gitmek için dallara ayrılmıştır. 11 ve 12. sınıfta öğrenciler seçmiş olduğu dala ait dersleri görürler. Bir okulda alanın bütün dalları olmayabilir. Okullarda alana ait farklı dallar bulunabilir.</a:t>
            </a:r>
          </a:p>
          <a:p>
            <a:pPr algn="just">
              <a:buNone/>
            </a:pPr>
            <a:r>
              <a:rPr lang="tr-TR" sz="2400" b="1" dirty="0" smtClean="0">
                <a:solidFill>
                  <a:schemeClr val="bg1"/>
                </a:solidFill>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BİLİŞİM TEKNOLOJİLERİ ALANI </a:t>
            </a:r>
            <a:r>
              <a:rPr lang="tr-TR" sz="3200" b="1" dirty="0" smtClean="0">
                <a:solidFill>
                  <a:schemeClr val="bg1"/>
                </a:solidFill>
                <a:latin typeface="Times New Roman" pitchFamily="18" charset="0"/>
                <a:cs typeface="Times New Roman" pitchFamily="18" charset="0"/>
              </a:rPr>
              <a:t>ALTINDA BULUNAN</a:t>
            </a:r>
            <a:r>
              <a:rPr lang="tr-TR" sz="3200" b="1" dirty="0" smtClean="0">
                <a:solidFill>
                  <a:srgbClr val="FF0000"/>
                </a:solidFill>
                <a:latin typeface="Times New Roman" pitchFamily="18" charset="0"/>
                <a:cs typeface="Times New Roman" pitchFamily="18" charset="0"/>
              </a:rPr>
              <a:t> DALLAR </a:t>
            </a:r>
            <a:r>
              <a:rPr lang="tr-TR" sz="3200" b="1" dirty="0" smtClean="0">
                <a:solidFill>
                  <a:schemeClr val="bg1"/>
                </a:solidFill>
                <a:latin typeface="Times New Roman" pitchFamily="18" charset="0"/>
                <a:cs typeface="Times New Roman" pitchFamily="18" charset="0"/>
              </a:rPr>
              <a:t>ŞUNLARDIR:</a:t>
            </a:r>
            <a:endParaRPr lang="tr-TR" sz="2400" b="1" dirty="0" smtClean="0">
              <a:solidFill>
                <a:schemeClr val="bg1"/>
              </a:solidFill>
              <a:latin typeface="Times New Roman" pitchFamily="18" charset="0"/>
              <a:cs typeface="Times New Roman" pitchFamily="18" charset="0"/>
            </a:endParaRPr>
          </a:p>
          <a:p>
            <a:pPr algn="just">
              <a:buNone/>
            </a:pPr>
            <a:endParaRPr lang="tr-TR" sz="2400" dirty="0" smtClean="0">
              <a:solidFill>
                <a:schemeClr val="bg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42852"/>
            <a:ext cx="9144000" cy="1025525"/>
          </a:xfrm>
        </p:spPr>
        <p:txBody>
          <a:bodyPr>
            <a:normAutofit/>
          </a:bodyPr>
          <a:lstStyle/>
          <a:p>
            <a:pPr algn="ctr">
              <a:defRPr/>
            </a:pPr>
            <a:r>
              <a:rPr lang="tr-TR" sz="4000" b="1" dirty="0" smtClean="0">
                <a:solidFill>
                  <a:schemeClr val="bg1"/>
                </a:solidFill>
                <a:latin typeface="Arial" pitchFamily="34" charset="0"/>
                <a:cs typeface="Arial" pitchFamily="34" charset="0"/>
              </a:rPr>
              <a:t>BİLİŞİM TEKNOLOJİLERİ ALANI</a:t>
            </a:r>
            <a:endParaRPr lang="en-US" sz="4000" b="1" dirty="0" smtClean="0">
              <a:solidFill>
                <a:schemeClr val="bg1"/>
              </a:solidFill>
              <a:latin typeface="Arial" pitchFamily="34" charset="0"/>
              <a:cs typeface="Arial" pitchFamily="34" charset="0"/>
            </a:endParaRPr>
          </a:p>
        </p:txBody>
      </p:sp>
      <p:sp>
        <p:nvSpPr>
          <p:cNvPr id="84995" name="Rectangle 3"/>
          <p:cNvSpPr>
            <a:spLocks noGrp="1" noChangeArrowheads="1"/>
          </p:cNvSpPr>
          <p:nvPr>
            <p:ph idx="1"/>
          </p:nvPr>
        </p:nvSpPr>
        <p:spPr>
          <a:xfrm>
            <a:off x="395288" y="1428736"/>
            <a:ext cx="8229600" cy="5143536"/>
          </a:xfrm>
        </p:spPr>
        <p:txBody>
          <a:bodyPr>
            <a:normAutofit/>
          </a:bodyPr>
          <a:lstStyle/>
          <a:p>
            <a:pPr eaLnBrk="1" hangingPunct="1"/>
            <a:r>
              <a:rPr lang="tr-TR" altLang="ko-KR" sz="3600" dirty="0" smtClean="0">
                <a:solidFill>
                  <a:schemeClr val="bg1"/>
                </a:solidFill>
                <a:latin typeface="Arial" pitchFamily="34" charset="0"/>
                <a:cs typeface="Arial" pitchFamily="34" charset="0"/>
              </a:rPr>
              <a:t>Ağ İşletmenliği</a:t>
            </a:r>
          </a:p>
          <a:p>
            <a:pPr eaLnBrk="1" hangingPunct="1"/>
            <a:r>
              <a:rPr lang="tr-TR" altLang="ko-KR" sz="3600" dirty="0" smtClean="0">
                <a:solidFill>
                  <a:schemeClr val="bg1"/>
                </a:solidFill>
                <a:latin typeface="Arial" pitchFamily="34" charset="0"/>
                <a:cs typeface="Arial" pitchFamily="34" charset="0"/>
              </a:rPr>
              <a:t>Web Programcılığı</a:t>
            </a:r>
          </a:p>
          <a:p>
            <a:pPr eaLnBrk="1" hangingPunct="1"/>
            <a:r>
              <a:rPr lang="tr-TR" altLang="ko-KR" sz="3600" dirty="0" smtClean="0">
                <a:solidFill>
                  <a:schemeClr val="bg1"/>
                </a:solidFill>
                <a:latin typeface="Arial" pitchFamily="34" charset="0"/>
                <a:cs typeface="Arial" pitchFamily="34" charset="0"/>
              </a:rPr>
              <a:t>Veri Tabanı Programcılığı</a:t>
            </a:r>
          </a:p>
          <a:p>
            <a:pPr algn="just" eaLnBrk="1" hangingPunct="1"/>
            <a:r>
              <a:rPr lang="tr-TR" altLang="ko-KR" sz="3600" dirty="0" smtClean="0">
                <a:solidFill>
                  <a:schemeClr val="bg1"/>
                </a:solidFill>
                <a:latin typeface="Arial" pitchFamily="34" charset="0"/>
                <a:cs typeface="Arial" pitchFamily="34" charset="0"/>
              </a:rPr>
              <a:t>Bilgisayar Teknik Servisi olmak üzere toplam 4 daldan oluşmaktadır. Okulumuzda ise </a:t>
            </a:r>
            <a:r>
              <a:rPr lang="tr-TR" altLang="ko-KR" sz="3600" u="sng" dirty="0" smtClean="0">
                <a:solidFill>
                  <a:srgbClr val="FF0000"/>
                </a:solidFill>
                <a:latin typeface="Arial" pitchFamily="34" charset="0"/>
                <a:cs typeface="Arial" pitchFamily="34" charset="0"/>
              </a:rPr>
              <a:t>“Bilgisayar Teknik Servis</a:t>
            </a:r>
            <a:r>
              <a:rPr lang="tr-TR" altLang="ko-KR" sz="3600" dirty="0" smtClean="0">
                <a:solidFill>
                  <a:schemeClr val="bg1"/>
                </a:solidFill>
                <a:latin typeface="Arial" pitchFamily="34" charset="0"/>
                <a:cs typeface="Arial" pitchFamily="34" charset="0"/>
              </a:rPr>
              <a:t>” dalı hariç diğer dallar bulunmaktadır.</a:t>
            </a:r>
            <a:endParaRPr lang="tr-TR" sz="4000" dirty="0" smtClean="0">
              <a:solidFill>
                <a:schemeClr val="bg1"/>
              </a:solidFill>
              <a:latin typeface="Arial" pitchFamily="34" charset="0"/>
              <a:ea typeface="Malgun Gothic" pitchFamily="34" charset="-127"/>
              <a:cs typeface="Arial" pitchFamily="34" charset="0"/>
            </a:endParaRPr>
          </a:p>
          <a:p>
            <a:pPr eaLnBrk="1" hangingPunct="1"/>
            <a:endParaRPr lang="en-US" dirty="0" smtClean="0">
              <a:solidFill>
                <a:schemeClr val="bg1"/>
              </a:solidFill>
              <a:latin typeface="Arial" pitchFamily="34" charset="0"/>
              <a:ea typeface="Malgun Gothic" pitchFamily="34" charset="-127"/>
              <a:cs typeface="Arial"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2000"/>
                                        <p:tgtEl>
                                          <p:spTgt spid="84995">
                                            <p:txEl>
                                              <p:pRg st="0" end="0"/>
                                            </p:txEl>
                                          </p:spTgt>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1" dur="2000"/>
                                        <p:tgtEl>
                                          <p:spTgt spid="84995">
                                            <p:txEl>
                                              <p:pRg st="1" end="1"/>
                                            </p:txEl>
                                          </p:spTgt>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5" dur="2000"/>
                                        <p:tgtEl>
                                          <p:spTgt spid="84995">
                                            <p:txEl>
                                              <p:pRg st="2" end="2"/>
                                            </p:txEl>
                                          </p:spTgt>
                                        </p:tgtEl>
                                      </p:cBhvr>
                                    </p:animEffect>
                                  </p:childTnLst>
                                </p:cTn>
                              </p:par>
                            </p:childTnLst>
                          </p:cTn>
                        </p:par>
                        <p:par>
                          <p:cTn id="16" fill="hold" nodeType="afterGroup">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19" dur="20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20-2021-meslek-9_1.jpg"/>
          <p:cNvPicPr>
            <a:picLocks noGrp="1" noChangeAspect="1"/>
          </p:cNvPicPr>
          <p:nvPr>
            <p:ph idx="1"/>
          </p:nvPr>
        </p:nvPicPr>
        <p:blipFill>
          <a:blip r:embed="rId2" cstate="print"/>
          <a:stretch>
            <a:fillRect/>
          </a:stretch>
        </p:blipFill>
        <p:spPr>
          <a:xfrm>
            <a:off x="1403648" y="0"/>
            <a:ext cx="5112568" cy="6819576"/>
          </a:xfrm>
        </p:spPr>
      </p:pic>
      <p:sp>
        <p:nvSpPr>
          <p:cNvPr id="3" name="2 Metin kutusu"/>
          <p:cNvSpPr txBox="1"/>
          <p:nvPr/>
        </p:nvSpPr>
        <p:spPr>
          <a:xfrm>
            <a:off x="4932040" y="5219908"/>
            <a:ext cx="216024" cy="369332"/>
          </a:xfrm>
          <a:prstGeom prst="rect">
            <a:avLst/>
          </a:prstGeom>
          <a:noFill/>
        </p:spPr>
        <p:txBody>
          <a:bodyPr wrap="square" rtlCol="0">
            <a:spAutoFit/>
          </a:bodyPr>
          <a:lstStyle/>
          <a:p>
            <a:r>
              <a:rPr lang="tr-TR" b="1" dirty="0" smtClean="0">
                <a:solidFill>
                  <a:schemeClr val="bg1"/>
                </a:solidFill>
              </a:rPr>
              <a:t>5</a:t>
            </a:r>
            <a:endParaRPr lang="tr-TR" b="1" dirty="0">
              <a:solidFill>
                <a:schemeClr val="bg1"/>
              </a:solidFill>
            </a:endParaRPr>
          </a:p>
        </p:txBody>
      </p:sp>
      <p:sp>
        <p:nvSpPr>
          <p:cNvPr id="5" name="4 Metin kutusu"/>
          <p:cNvSpPr txBox="1"/>
          <p:nvPr/>
        </p:nvSpPr>
        <p:spPr>
          <a:xfrm>
            <a:off x="5292080" y="5147900"/>
            <a:ext cx="216024" cy="369332"/>
          </a:xfrm>
          <a:prstGeom prst="rect">
            <a:avLst/>
          </a:prstGeom>
          <a:noFill/>
        </p:spPr>
        <p:txBody>
          <a:bodyPr wrap="square" rtlCol="0">
            <a:spAutoFit/>
          </a:bodyPr>
          <a:lstStyle/>
          <a:p>
            <a:r>
              <a:rPr lang="tr-TR" b="1" dirty="0" smtClean="0">
                <a:solidFill>
                  <a:schemeClr val="bg1"/>
                </a:solidFill>
              </a:rPr>
              <a:t>4</a:t>
            </a:r>
            <a:endParaRPr lang="tr-TR" b="1" dirty="0">
              <a:solidFill>
                <a:schemeClr val="bg1"/>
              </a:solidFill>
            </a:endParaRPr>
          </a:p>
        </p:txBody>
      </p:sp>
      <p:sp>
        <p:nvSpPr>
          <p:cNvPr id="6" name="5 Metin kutusu"/>
          <p:cNvSpPr txBox="1"/>
          <p:nvPr/>
        </p:nvSpPr>
        <p:spPr>
          <a:xfrm>
            <a:off x="6444208" y="1412776"/>
            <a:ext cx="2483768" cy="42473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tr-TR" dirty="0" smtClean="0"/>
              <a:t>10.Sınıfta 14,</a:t>
            </a:r>
          </a:p>
          <a:p>
            <a:r>
              <a:rPr lang="tr-TR" dirty="0" smtClean="0"/>
              <a:t>11.Sınıfta 22,</a:t>
            </a:r>
          </a:p>
          <a:p>
            <a:r>
              <a:rPr lang="tr-TR" dirty="0" smtClean="0"/>
              <a:t>12.Sınıfta ise 28</a:t>
            </a:r>
          </a:p>
          <a:p>
            <a:r>
              <a:rPr lang="tr-TR" dirty="0" smtClean="0"/>
              <a:t>Saat meslek dersi göreceksiniz.</a:t>
            </a:r>
          </a:p>
          <a:p>
            <a:endParaRPr lang="tr-TR" dirty="0" smtClean="0"/>
          </a:p>
          <a:p>
            <a:r>
              <a:rPr lang="tr-TR" dirty="0" smtClean="0"/>
              <a:t>12.Sınıfta göreceğiniz 28 saatin 24 saati haftada üç(3) gün stajı ifade ediyor. Geriye kalan 4 saatte ise okulda meslek dersi göreceksiniz.</a:t>
            </a:r>
            <a:endParaRPr lang="tr-TR" dirty="0"/>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0" y="-24"/>
            <a:ext cx="9143999" cy="714380"/>
          </a:xfrm>
        </p:spPr>
        <p:txBody>
          <a:bodyPr>
            <a:normAutofit/>
          </a:bodyPr>
          <a:lstStyle/>
          <a:p>
            <a:pPr algn="ctr"/>
            <a:r>
              <a:rPr lang="tr-TR" altLang="ko-KR" sz="4000" b="1" dirty="0">
                <a:solidFill>
                  <a:schemeClr val="bg1"/>
                </a:solidFill>
                <a:latin typeface="Times New Roman" pitchFamily="18" charset="0"/>
                <a:cs typeface="Times New Roman" pitchFamily="18" charset="0"/>
              </a:rPr>
              <a:t>Ağ </a:t>
            </a:r>
            <a:r>
              <a:rPr lang="tr-TR" altLang="ko-KR" sz="4000" b="1" dirty="0" smtClean="0">
                <a:solidFill>
                  <a:schemeClr val="bg1"/>
                </a:solidFill>
                <a:latin typeface="Times New Roman" pitchFamily="18" charset="0"/>
                <a:cs typeface="Times New Roman" pitchFamily="18" charset="0"/>
              </a:rPr>
              <a:t>İŞLETMENLİĞİ dalI</a:t>
            </a:r>
            <a:endParaRPr lang="tr-TR" sz="4000" b="1" dirty="0">
              <a:latin typeface="Times New Roman" pitchFamily="18" charset="0"/>
              <a:cs typeface="Times New Roman" pitchFamily="18" charset="0"/>
            </a:endParaRPr>
          </a:p>
        </p:txBody>
      </p:sp>
      <p:sp>
        <p:nvSpPr>
          <p:cNvPr id="2" name="İçerik Yer Tutucusu 1"/>
          <p:cNvSpPr>
            <a:spLocks noGrp="1"/>
          </p:cNvSpPr>
          <p:nvPr>
            <p:ph idx="1"/>
          </p:nvPr>
        </p:nvSpPr>
        <p:spPr>
          <a:xfrm>
            <a:off x="0" y="642918"/>
            <a:ext cx="9144000" cy="2786082"/>
          </a:xfrm>
        </p:spPr>
        <p:txBody>
          <a:bodyPr>
            <a:normAutofit/>
          </a:bodyPr>
          <a:lstStyle/>
          <a:p>
            <a:pPr>
              <a:buNone/>
            </a:pPr>
            <a:r>
              <a:rPr lang="tr-TR" altLang="ko-KR" b="1" dirty="0">
                <a:solidFill>
                  <a:schemeClr val="bg1"/>
                </a:solidFill>
                <a:latin typeface="Arial" pitchFamily="34" charset="0"/>
                <a:cs typeface="Arial" pitchFamily="34" charset="0"/>
              </a:rPr>
              <a:t>Tanımı</a:t>
            </a:r>
            <a:endParaRPr lang="tr-TR" altLang="ko-KR" dirty="0">
              <a:solidFill>
                <a:schemeClr val="bg1"/>
              </a:solidFill>
              <a:latin typeface="Arial" pitchFamily="34" charset="0"/>
              <a:cs typeface="Arial" pitchFamily="34" charset="0"/>
            </a:endParaRPr>
          </a:p>
          <a:p>
            <a:pPr algn="just"/>
            <a:r>
              <a:rPr lang="tr-TR" altLang="ko-KR" sz="2800" dirty="0" smtClean="0">
                <a:solidFill>
                  <a:schemeClr val="bg1"/>
                </a:solidFill>
                <a:latin typeface="Arial" pitchFamily="34" charset="0"/>
                <a:cs typeface="Arial" pitchFamily="34" charset="0"/>
              </a:rPr>
              <a:t>Bilgisayar </a:t>
            </a:r>
            <a:r>
              <a:rPr lang="tr-TR" altLang="ko-KR" sz="2800" dirty="0">
                <a:solidFill>
                  <a:schemeClr val="bg1"/>
                </a:solidFill>
                <a:latin typeface="Arial" pitchFamily="34" charset="0"/>
                <a:cs typeface="Arial" pitchFamily="34" charset="0"/>
              </a:rPr>
              <a:t>sistemlerinin donanım ve yazılım kurulumu, ağ sistemlerinin kurulumu, yönetimi ve ağ ortamı üzerinde yaşanabilecek sorunlar, çözüm yolları ve geniş ağ sistemleri yönetimine yönelik eğitim ve öğretim verilen daldır</a:t>
            </a:r>
            <a:r>
              <a:rPr lang="tr-TR" altLang="ko-KR" sz="2800" dirty="0" smtClean="0">
                <a:solidFill>
                  <a:schemeClr val="bg1"/>
                </a:solidFill>
                <a:latin typeface="Arial" pitchFamily="34" charset="0"/>
                <a:cs typeface="Arial" pitchFamily="34" charset="0"/>
              </a:rPr>
              <a:t>.</a:t>
            </a:r>
            <a:endParaRPr lang="en-US" altLang="ko-KR" sz="2800" dirty="0">
              <a:solidFill>
                <a:schemeClr val="bg1"/>
              </a:solidFill>
              <a:latin typeface="Arial" pitchFamily="34" charset="0"/>
              <a:cs typeface="Arial" pitchFamily="34" charset="0"/>
            </a:endParaRPr>
          </a:p>
        </p:txBody>
      </p:sp>
      <p:pic>
        <p:nvPicPr>
          <p:cNvPr id="25602" name="Picture 2" descr="Home Solution &amp; wifi Devices network"/>
          <p:cNvPicPr>
            <a:picLocks noChangeAspect="1" noChangeArrowheads="1"/>
          </p:cNvPicPr>
          <p:nvPr/>
        </p:nvPicPr>
        <p:blipFill>
          <a:blip r:embed="rId2" cstate="print"/>
          <a:srcRect/>
          <a:stretch>
            <a:fillRect/>
          </a:stretch>
        </p:blipFill>
        <p:spPr bwMode="auto">
          <a:xfrm>
            <a:off x="1643042" y="3283147"/>
            <a:ext cx="5715040" cy="3717753"/>
          </a:xfrm>
          <a:prstGeom prst="rect">
            <a:avLst/>
          </a:prstGeom>
          <a:ln>
            <a:noFill/>
          </a:ln>
          <a:effectLst>
            <a:softEdge rad="112500"/>
          </a:effectLst>
        </p:spPr>
      </p:pic>
    </p:spTree>
    <p:extLst>
      <p:ext uri="{BB962C8B-B14F-4D97-AF65-F5344CB8AC3E}">
        <p14:creationId xmlns:p14="http://schemas.microsoft.com/office/powerpoint/2010/main" xmlns="" val="3910947003"/>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0" y="1000108"/>
            <a:ext cx="9144000" cy="3143272"/>
          </a:xfrm>
        </p:spPr>
        <p:txBody>
          <a:bodyPr>
            <a:normAutofit fontScale="77500" lnSpcReduction="20000"/>
          </a:bodyPr>
          <a:lstStyle/>
          <a:p>
            <a:pPr>
              <a:buNone/>
            </a:pPr>
            <a:r>
              <a:rPr lang="tr-TR" altLang="ko-KR" sz="2800" b="1" dirty="0" smtClean="0">
                <a:solidFill>
                  <a:schemeClr val="bg1"/>
                </a:solidFill>
                <a:latin typeface="Arial" pitchFamily="34" charset="0"/>
                <a:cs typeface="Arial" pitchFamily="34" charset="0"/>
              </a:rPr>
              <a:t>İş Bulma İmkânları</a:t>
            </a:r>
          </a:p>
          <a:p>
            <a:pPr>
              <a:buNone/>
            </a:pPr>
            <a:endParaRPr lang="tr-TR" altLang="ko-KR" sz="2800" b="1" dirty="0" smtClean="0">
              <a:solidFill>
                <a:schemeClr val="bg1"/>
              </a:solidFill>
              <a:latin typeface="Arial" pitchFamily="34" charset="0"/>
              <a:cs typeface="Arial" pitchFamily="34" charset="0"/>
            </a:endParaRPr>
          </a:p>
          <a:p>
            <a:pPr algn="just" eaLnBrk="1" hangingPunct="1">
              <a:buFont typeface="Wingdings" pitchFamily="2" charset="2"/>
              <a:buChar char="Ø"/>
            </a:pPr>
            <a:r>
              <a:rPr lang="tr-TR" altLang="ko-KR" sz="3200" dirty="0" smtClean="0">
                <a:solidFill>
                  <a:schemeClr val="bg1"/>
                </a:solidFill>
                <a:latin typeface="Arial" pitchFamily="34" charset="0"/>
                <a:cs typeface="Arial" pitchFamily="34" charset="0"/>
              </a:rPr>
              <a:t>Bilgisayar satış ve teknik destek firmaları, bankalar, sigorta şirketleri, ticarî kuruluşlar, internet servis sağlayıcıları, internet yayıncılık şirketleri, radyo- televizyon şirketleri, araştırma şirketleri, borsalar, ulaştırma, lojistik firmaları ve hizmet sektöründe yer alan kamu kurum ve kuruluşlarında geniş iş imkânına sahiptirler. Ayrıca kendi adlarına işyeri açabilirler. </a:t>
            </a:r>
            <a:endParaRPr lang="en-US" sz="3200" dirty="0" smtClean="0">
              <a:solidFill>
                <a:schemeClr val="bg1"/>
              </a:solidFill>
              <a:latin typeface="Arial" pitchFamily="34" charset="0"/>
              <a:ea typeface="Malgun Gothic" pitchFamily="34" charset="-127"/>
              <a:cs typeface="Arial" pitchFamily="34" charset="0"/>
            </a:endParaRPr>
          </a:p>
        </p:txBody>
      </p:sp>
      <p:sp>
        <p:nvSpPr>
          <p:cNvPr id="3" name="Rectangle 4"/>
          <p:cNvSpPr>
            <a:spLocks noChangeArrowheads="1"/>
          </p:cNvSpPr>
          <p:nvPr/>
        </p:nvSpPr>
        <p:spPr bwMode="auto">
          <a:xfrm>
            <a:off x="0" y="0"/>
            <a:ext cx="9144000" cy="714356"/>
          </a:xfrm>
          <a:prstGeom prst="rect">
            <a:avLst/>
          </a:prstGeom>
          <a:noFill/>
          <a:ln w="9525">
            <a:noFill/>
            <a:miter lim="800000"/>
            <a:headEnd/>
            <a:tailEnd/>
          </a:ln>
        </p:spPr>
        <p:txBody>
          <a:bodyPr anchor="b"/>
          <a:lstStyle/>
          <a:p>
            <a:pPr algn="ctr"/>
            <a:r>
              <a:rPr lang="tr-TR" altLang="ko-KR" sz="4000" b="1" dirty="0" smtClean="0">
                <a:solidFill>
                  <a:schemeClr val="bg1"/>
                </a:solidFill>
                <a:latin typeface="Times New Roman" pitchFamily="18" charset="0"/>
              </a:rPr>
              <a:t>AĞ İŞLETMENLİĞİ DALI</a:t>
            </a:r>
            <a:endParaRPr lang="en-US" altLang="ko-KR" sz="4000" b="1" dirty="0">
              <a:solidFill>
                <a:schemeClr val="bg1"/>
              </a:solidFill>
              <a:latin typeface="Times New Roman" pitchFamily="18" charset="0"/>
            </a:endParaRPr>
          </a:p>
        </p:txBody>
      </p:sp>
      <p:pic>
        <p:nvPicPr>
          <p:cNvPr id="24580" name="Picture 4" descr="network cable ile ilgili görsel sonucu"/>
          <p:cNvPicPr>
            <a:picLocks noChangeAspect="1" noChangeArrowheads="1"/>
          </p:cNvPicPr>
          <p:nvPr/>
        </p:nvPicPr>
        <p:blipFill>
          <a:blip r:embed="rId2" cstate="print"/>
          <a:srcRect/>
          <a:stretch>
            <a:fillRect/>
          </a:stretch>
        </p:blipFill>
        <p:spPr bwMode="auto">
          <a:xfrm>
            <a:off x="2071670" y="3786190"/>
            <a:ext cx="5048250" cy="3362326"/>
          </a:xfrm>
          <a:prstGeom prst="ellipse">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0" y="1071546"/>
            <a:ext cx="8929718" cy="3032117"/>
          </a:xfrm>
        </p:spPr>
        <p:txBody>
          <a:bodyPr/>
          <a:lstStyle/>
          <a:p>
            <a:pPr eaLnBrk="1" hangingPunct="1">
              <a:buFont typeface="Wingdings" pitchFamily="2" charset="2"/>
              <a:buNone/>
            </a:pPr>
            <a:r>
              <a:rPr lang="tr-TR" altLang="ko-KR" sz="2800" b="1" dirty="0" smtClean="0">
                <a:solidFill>
                  <a:schemeClr val="bg1"/>
                </a:solidFill>
                <a:latin typeface="Arial" pitchFamily="34" charset="0"/>
                <a:cs typeface="Arial" pitchFamily="34" charset="0"/>
              </a:rPr>
              <a:t>Tanımı</a:t>
            </a:r>
            <a:r>
              <a:rPr lang="tr-TR" altLang="ko-KR" b="1" dirty="0" smtClean="0">
                <a:solidFill>
                  <a:schemeClr val="bg1"/>
                </a:solidFill>
                <a:latin typeface="Arial" pitchFamily="34" charset="0"/>
                <a:cs typeface="Arial" pitchFamily="34" charset="0"/>
              </a:rPr>
              <a:t> </a:t>
            </a:r>
            <a:endParaRPr lang="tr-TR" altLang="ko-KR" dirty="0" smtClean="0">
              <a:solidFill>
                <a:schemeClr val="bg1"/>
              </a:solidFill>
              <a:latin typeface="Arial" pitchFamily="34" charset="0"/>
              <a:cs typeface="Arial" pitchFamily="34" charset="0"/>
            </a:endParaRPr>
          </a:p>
          <a:p>
            <a:pPr marL="365125" lvl="1" indent="-255588" algn="just"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Bilgisayar sistemlerinin donanım ve yazılım olarak kurulumu bilgilerinin yanında, web sayfası tasarımına ve programlama dilleri yardımıyla etkileşimli web uygulamaları hazırlanmasına yönelik eğitim ve öğretim verilen daldır.</a:t>
            </a:r>
            <a:endParaRPr lang="en-US" altLang="ko-KR" sz="2200" dirty="0" smtClean="0">
              <a:solidFill>
                <a:schemeClr val="bg1"/>
              </a:solidFill>
              <a:latin typeface="Arial" pitchFamily="34" charset="0"/>
              <a:cs typeface="Arial" pitchFamily="34" charset="0"/>
            </a:endParaRPr>
          </a:p>
        </p:txBody>
      </p:sp>
      <p:sp>
        <p:nvSpPr>
          <p:cNvPr id="16387" name="Rectangle 4"/>
          <p:cNvSpPr>
            <a:spLocks noChangeArrowheads="1"/>
          </p:cNvSpPr>
          <p:nvPr/>
        </p:nvSpPr>
        <p:spPr bwMode="auto">
          <a:xfrm>
            <a:off x="0" y="-24"/>
            <a:ext cx="9144000" cy="655660"/>
          </a:xfrm>
          <a:prstGeom prst="rect">
            <a:avLst/>
          </a:prstGeom>
          <a:noFill/>
          <a:ln w="9525">
            <a:noFill/>
            <a:miter lim="800000"/>
            <a:headEnd/>
            <a:tailEnd/>
          </a:ln>
        </p:spPr>
        <p:txBody>
          <a:bodyPr anchor="b"/>
          <a:lstStyle/>
          <a:p>
            <a:pPr algn="ctr"/>
            <a:r>
              <a:rPr lang="tr-TR" altLang="ko-KR" sz="4100" b="1" dirty="0" smtClean="0">
                <a:solidFill>
                  <a:schemeClr val="bg1"/>
                </a:solidFill>
                <a:latin typeface="Times New Roman" pitchFamily="18" charset="0"/>
              </a:rPr>
              <a:t>WEB PROGRAMCILIĞI DALI</a:t>
            </a:r>
            <a:endParaRPr lang="en-US" altLang="ko-KR" sz="4100" b="1" dirty="0">
              <a:solidFill>
                <a:schemeClr val="bg1"/>
              </a:solidFill>
              <a:latin typeface="Times New Roman" pitchFamily="18" charset="0"/>
            </a:endParaRPr>
          </a:p>
        </p:txBody>
      </p:sp>
      <p:pic>
        <p:nvPicPr>
          <p:cNvPr id="23554" name="Picture 2" descr="İlgili resim"/>
          <p:cNvPicPr>
            <a:picLocks noChangeAspect="1" noChangeArrowheads="1"/>
          </p:cNvPicPr>
          <p:nvPr/>
        </p:nvPicPr>
        <p:blipFill>
          <a:blip r:embed="rId2" cstate="print"/>
          <a:srcRect/>
          <a:stretch>
            <a:fillRect/>
          </a:stretch>
        </p:blipFill>
        <p:spPr bwMode="auto">
          <a:xfrm>
            <a:off x="571472" y="3714752"/>
            <a:ext cx="4351201" cy="3143248"/>
          </a:xfrm>
          <a:prstGeom prst="rect">
            <a:avLst/>
          </a:prstGeom>
          <a:ln>
            <a:noFill/>
          </a:ln>
          <a:effectLst>
            <a:softEdge rad="112500"/>
          </a:effectLst>
        </p:spPr>
      </p:pic>
      <p:pic>
        <p:nvPicPr>
          <p:cNvPr id="23556" name="Picture 4" descr="İNTERNET SOSYAL AĞLAR ile ilgili görsel sonucu"/>
          <p:cNvPicPr>
            <a:picLocks noChangeAspect="1" noChangeArrowheads="1"/>
          </p:cNvPicPr>
          <p:nvPr/>
        </p:nvPicPr>
        <p:blipFill>
          <a:blip r:embed="rId3" cstate="print"/>
          <a:srcRect/>
          <a:stretch>
            <a:fillRect/>
          </a:stretch>
        </p:blipFill>
        <p:spPr bwMode="auto">
          <a:xfrm>
            <a:off x="5214942" y="3384517"/>
            <a:ext cx="3571899" cy="3473483"/>
          </a:xfrm>
          <a:prstGeom prst="ellipse">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557338"/>
            <a:ext cx="8355013" cy="3383830"/>
          </a:xfrm>
        </p:spPr>
        <p:txBody>
          <a:bodyPr/>
          <a:lstStyle/>
          <a:p>
            <a:pPr eaLnBrk="1" hangingPunct="1">
              <a:buFont typeface="Wingdings 3" pitchFamily="18" charset="2"/>
              <a:buNone/>
            </a:pPr>
            <a:r>
              <a:rPr lang="tr-TR" altLang="ko-KR" sz="2800" b="1" dirty="0" smtClean="0">
                <a:solidFill>
                  <a:schemeClr val="bg1"/>
                </a:solidFill>
                <a:latin typeface="Arial" pitchFamily="34" charset="0"/>
                <a:cs typeface="Arial" pitchFamily="34" charset="0"/>
              </a:rPr>
              <a:t>İş Bulma İmkânları</a:t>
            </a:r>
          </a:p>
          <a:p>
            <a:pPr algn="just" eaLnBrk="1" hangingPunct="1">
              <a:buFont typeface="Wingdings" pitchFamily="2" charset="2"/>
              <a:buChar char="Ø"/>
            </a:pPr>
            <a:r>
              <a:rPr lang="tr-TR" altLang="ko-KR" sz="3200" dirty="0" smtClean="0">
                <a:solidFill>
                  <a:schemeClr val="bg1"/>
                </a:solidFill>
                <a:latin typeface="Arial" pitchFamily="34" charset="0"/>
                <a:cs typeface="Arial" pitchFamily="34" charset="0"/>
              </a:rPr>
              <a:t>Web programcıları, kamu kuruluşları, bankalar ile özel sektöre ait iş yerleri, internet üzerinden ticaret (e-ticaret) yapan firmalarda çalışabilirler. Ayrıca kendilerine ait özel iş yerleri de açabilirler.</a:t>
            </a:r>
            <a:endParaRPr lang="en-US" altLang="ko-KR" sz="3200" dirty="0" smtClean="0">
              <a:solidFill>
                <a:schemeClr val="bg1"/>
              </a:solidFill>
              <a:latin typeface="Arial" pitchFamily="34" charset="0"/>
              <a:cs typeface="Arial" pitchFamily="34" charset="0"/>
            </a:endParaRPr>
          </a:p>
        </p:txBody>
      </p:sp>
      <p:sp>
        <p:nvSpPr>
          <p:cNvPr id="16387" name="Rectangle 4"/>
          <p:cNvSpPr>
            <a:spLocks noChangeArrowheads="1"/>
          </p:cNvSpPr>
          <p:nvPr/>
        </p:nvSpPr>
        <p:spPr bwMode="auto">
          <a:xfrm>
            <a:off x="0" y="0"/>
            <a:ext cx="9144000" cy="714356"/>
          </a:xfrm>
          <a:prstGeom prst="rect">
            <a:avLst/>
          </a:prstGeom>
          <a:noFill/>
          <a:ln w="9525">
            <a:noFill/>
            <a:miter lim="800000"/>
            <a:headEnd/>
            <a:tailEnd/>
          </a:ln>
        </p:spPr>
        <p:txBody>
          <a:bodyPr anchor="b"/>
          <a:lstStyle/>
          <a:p>
            <a:pPr algn="ctr"/>
            <a:r>
              <a:rPr lang="tr-TR" altLang="ko-KR" sz="4000" b="1" dirty="0" smtClean="0">
                <a:solidFill>
                  <a:schemeClr val="bg1"/>
                </a:solidFill>
                <a:latin typeface="Times New Roman" pitchFamily="18" charset="0"/>
              </a:rPr>
              <a:t>WEB PROGRAMCILIĞI DALI</a:t>
            </a:r>
            <a:endParaRPr lang="en-US" altLang="ko-KR" sz="4000" b="1" dirty="0">
              <a:solidFill>
                <a:schemeClr val="bg1"/>
              </a:solidFill>
              <a:latin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985</TotalTime>
  <Words>766</Words>
  <Application>Microsoft Office PowerPoint</Application>
  <PresentationFormat>Ekran Gösterisi (4:3)</PresentationFormat>
  <Paragraphs>127</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Dilim</vt:lpstr>
      <vt:lpstr>Slayt 1</vt:lpstr>
      <vt:lpstr>BİLİŞİM TEKNOLOJİLERİ ALANI</vt:lpstr>
      <vt:lpstr>BİLİŞİM TEKNOLOJİLERİ ALANI</vt:lpstr>
      <vt:lpstr>BİLİŞİM TEKNOLOJİLERİ ALANI</vt:lpstr>
      <vt:lpstr>Slayt 5</vt:lpstr>
      <vt:lpstr>Ağ İŞLETMENLİĞİ dalI</vt:lpstr>
      <vt:lpstr>Slayt 7</vt:lpstr>
      <vt:lpstr>Slayt 8</vt:lpstr>
      <vt:lpstr>Slayt 9</vt:lpstr>
      <vt:lpstr>Slayt 10</vt:lpstr>
      <vt:lpstr>Slayt 11</vt:lpstr>
      <vt:lpstr>Slayt 12</vt:lpstr>
      <vt:lpstr>EĞİTİM İMKANLARI</vt:lpstr>
      <vt:lpstr>Slayt 14</vt:lpstr>
      <vt:lpstr>Slayt 15</vt:lpstr>
      <vt:lpstr>Slayt 16</vt:lpstr>
      <vt:lpstr>Slayt 17</vt:lpstr>
      <vt:lpstr>Slayt 18</vt:lpstr>
      <vt:lpstr>Slayt 19</vt:lpstr>
      <vt:lpstr>Neden Bu AlanI Seçmelİyİm?</vt:lpstr>
      <vt:lpstr>Slayt 21</vt:lpstr>
      <vt:lpstr>Slayt 22</vt:lpstr>
      <vt:lpstr>Slayt 23</vt:lpstr>
      <vt:lpstr>  İNSANIN YAPACAĞI İŞİNİ BULMASI,  EŞİNİ BULMASINA BENZER.  (MASLOW)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Dikmen Nevzat Ayaz Kız Teknik ve Meslek Lisesi</dc:title>
  <dc:creator>nevzat</dc:creator>
  <cp:lastModifiedBy>Yahya Kemal</cp:lastModifiedBy>
  <cp:revision>109</cp:revision>
  <dcterms:created xsi:type="dcterms:W3CDTF">2000-08-02T03:42:36Z</dcterms:created>
  <dcterms:modified xsi:type="dcterms:W3CDTF">2020-06-14T17:53:53Z</dcterms:modified>
</cp:coreProperties>
</file>